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57" r:id="rId2"/>
    <p:sldId id="680" r:id="rId3"/>
    <p:sldId id="2298" r:id="rId4"/>
    <p:sldId id="2363" r:id="rId5"/>
    <p:sldId id="2376" r:id="rId6"/>
    <p:sldId id="2283" r:id="rId7"/>
    <p:sldId id="2316" r:id="rId8"/>
    <p:sldId id="2336" r:id="rId9"/>
    <p:sldId id="2310" r:id="rId10"/>
    <p:sldId id="740" r:id="rId11"/>
    <p:sldId id="398" r:id="rId12"/>
    <p:sldId id="2360" r:id="rId13"/>
    <p:sldId id="388" r:id="rId14"/>
    <p:sldId id="400" r:id="rId15"/>
    <p:sldId id="413" r:id="rId16"/>
    <p:sldId id="392" r:id="rId17"/>
    <p:sldId id="414" r:id="rId18"/>
    <p:sldId id="417" r:id="rId19"/>
    <p:sldId id="423" r:id="rId20"/>
    <p:sldId id="2355" r:id="rId21"/>
    <p:sldId id="2356" r:id="rId22"/>
    <p:sldId id="404" r:id="rId23"/>
    <p:sldId id="725" r:id="rId24"/>
    <p:sldId id="310" r:id="rId25"/>
    <p:sldId id="309" r:id="rId26"/>
    <p:sldId id="708" r:id="rId27"/>
    <p:sldId id="710" r:id="rId28"/>
    <p:sldId id="711" r:id="rId29"/>
    <p:sldId id="312" r:id="rId30"/>
    <p:sldId id="326" r:id="rId31"/>
    <p:sldId id="2377" r:id="rId32"/>
    <p:sldId id="2367" r:id="rId33"/>
    <p:sldId id="314" r:id="rId34"/>
    <p:sldId id="318" r:id="rId35"/>
    <p:sldId id="325" r:id="rId36"/>
    <p:sldId id="332" r:id="rId37"/>
    <p:sldId id="333" r:id="rId38"/>
    <p:sldId id="2364" r:id="rId39"/>
    <p:sldId id="334" r:id="rId40"/>
    <p:sldId id="316" r:id="rId41"/>
    <p:sldId id="315" r:id="rId42"/>
    <p:sldId id="322" r:id="rId43"/>
    <p:sldId id="323" r:id="rId44"/>
    <p:sldId id="319" r:id="rId45"/>
    <p:sldId id="320" r:id="rId46"/>
    <p:sldId id="321" r:id="rId47"/>
    <p:sldId id="331" r:id="rId48"/>
    <p:sldId id="330" r:id="rId49"/>
    <p:sldId id="2368" r:id="rId50"/>
    <p:sldId id="273" r:id="rId51"/>
    <p:sldId id="274" r:id="rId52"/>
    <p:sldId id="275" r:id="rId53"/>
    <p:sldId id="276" r:id="rId54"/>
    <p:sldId id="277" r:id="rId55"/>
    <p:sldId id="278" r:id="rId56"/>
    <p:sldId id="279" r:id="rId57"/>
    <p:sldId id="280" r:id="rId58"/>
    <p:sldId id="281" r:id="rId59"/>
    <p:sldId id="295" r:id="rId60"/>
    <p:sldId id="2369" r:id="rId61"/>
    <p:sldId id="297" r:id="rId62"/>
    <p:sldId id="298" r:id="rId63"/>
    <p:sldId id="299" r:id="rId64"/>
    <p:sldId id="300" r:id="rId65"/>
    <p:sldId id="328" r:id="rId66"/>
    <p:sldId id="2370" r:id="rId67"/>
    <p:sldId id="742" r:id="rId68"/>
    <p:sldId id="2303" r:id="rId69"/>
    <p:sldId id="2304" r:id="rId70"/>
    <p:sldId id="2263" r:id="rId71"/>
    <p:sldId id="2071" r:id="rId72"/>
    <p:sldId id="377" r:id="rId73"/>
    <p:sldId id="2305" r:id="rId74"/>
    <p:sldId id="730" r:id="rId75"/>
    <p:sldId id="2064" r:id="rId76"/>
    <p:sldId id="2065" r:id="rId77"/>
    <p:sldId id="2365" r:id="rId78"/>
    <p:sldId id="662" r:id="rId79"/>
    <p:sldId id="2285" r:id="rId80"/>
    <p:sldId id="383" r:id="rId81"/>
    <p:sldId id="2288" r:id="rId82"/>
    <p:sldId id="2260" r:id="rId83"/>
    <p:sldId id="729" r:id="rId84"/>
    <p:sldId id="2371" r:id="rId85"/>
    <p:sldId id="2372" r:id="rId86"/>
    <p:sldId id="343" r:id="rId87"/>
    <p:sldId id="2373" r:id="rId88"/>
    <p:sldId id="432" r:id="rId89"/>
    <p:sldId id="291" r:id="rId90"/>
    <p:sldId id="654" r:id="rId91"/>
    <p:sldId id="675" r:id="rId92"/>
    <p:sldId id="728" r:id="rId93"/>
    <p:sldId id="713" r:id="rId94"/>
    <p:sldId id="2374" r:id="rId95"/>
    <p:sldId id="306" r:id="rId96"/>
    <p:sldId id="425" r:id="rId97"/>
    <p:sldId id="2366" r:id="rId98"/>
    <p:sldId id="2068" r:id="rId99"/>
    <p:sldId id="2069" r:id="rId100"/>
    <p:sldId id="629" r:id="rId101"/>
    <p:sldId id="626" r:id="rId102"/>
    <p:sldId id="625" r:id="rId103"/>
    <p:sldId id="2375" r:id="rId104"/>
    <p:sldId id="2257" r:id="rId105"/>
    <p:sldId id="2267" r:id="rId106"/>
    <p:sldId id="2314" r:id="rId107"/>
    <p:sldId id="2378" r:id="rId108"/>
    <p:sldId id="2339" r:id="rId10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storedLeft sz="7356" autoAdjust="0"/>
    <p:restoredTop sz="97840" autoAdjust="0"/>
  </p:normalViewPr>
  <p:slideViewPr>
    <p:cSldViewPr snapToGrid="0" snapToObjects="1">
      <p:cViewPr varScale="1">
        <p:scale>
          <a:sx n="227" d="100"/>
          <a:sy n="227" d="100"/>
        </p:scale>
        <p:origin x="5048"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notesViewPr>
    <p:cSldViewPr snapToGrid="0" snapToObjects="1">
      <p:cViewPr varScale="1">
        <p:scale>
          <a:sx n="160" d="100"/>
          <a:sy n="160" d="100"/>
        </p:scale>
        <p:origin x="5360"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146105981322188"/>
          <c:y val="0.11560522651563666"/>
          <c:w val="0.71588919655923944"/>
          <c:h val="0.67593517381572066"/>
        </c:manualLayout>
      </c:layout>
      <c:scatterChart>
        <c:scatterStyle val="lineMarker"/>
        <c:varyColors val="0"/>
        <c:ser>
          <c:idx val="0"/>
          <c:order val="0"/>
          <c:tx>
            <c:strRef>
              <c:f>Sheet1!$B$1</c:f>
              <c:strCache>
                <c:ptCount val="1"/>
                <c:pt idx="0">
                  <c:v>Resistance (Ω)</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Sheet1!$A$2:$A$242</c:f>
              <c:numCache>
                <c:formatCode>General</c:formatCode>
                <c:ptCount val="241"/>
                <c:pt idx="0">
                  <c:v>-40</c:v>
                </c:pt>
                <c:pt idx="1">
                  <c:v>-39</c:v>
                </c:pt>
                <c:pt idx="2">
                  <c:v>-38</c:v>
                </c:pt>
                <c:pt idx="3">
                  <c:v>-37</c:v>
                </c:pt>
                <c:pt idx="4">
                  <c:v>-36</c:v>
                </c:pt>
                <c:pt idx="5">
                  <c:v>-35</c:v>
                </c:pt>
                <c:pt idx="6">
                  <c:v>-34</c:v>
                </c:pt>
                <c:pt idx="7">
                  <c:v>-33</c:v>
                </c:pt>
                <c:pt idx="8">
                  <c:v>-32</c:v>
                </c:pt>
                <c:pt idx="9">
                  <c:v>-31</c:v>
                </c:pt>
                <c:pt idx="10">
                  <c:v>-30</c:v>
                </c:pt>
                <c:pt idx="11">
                  <c:v>-29</c:v>
                </c:pt>
                <c:pt idx="12">
                  <c:v>-28</c:v>
                </c:pt>
                <c:pt idx="13">
                  <c:v>-27</c:v>
                </c:pt>
                <c:pt idx="14">
                  <c:v>-26</c:v>
                </c:pt>
                <c:pt idx="15">
                  <c:v>-25</c:v>
                </c:pt>
                <c:pt idx="16">
                  <c:v>-24</c:v>
                </c:pt>
                <c:pt idx="17">
                  <c:v>-23</c:v>
                </c:pt>
                <c:pt idx="18">
                  <c:v>-22</c:v>
                </c:pt>
                <c:pt idx="19">
                  <c:v>-21</c:v>
                </c:pt>
                <c:pt idx="20">
                  <c:v>-20</c:v>
                </c:pt>
                <c:pt idx="21">
                  <c:v>-19</c:v>
                </c:pt>
                <c:pt idx="22">
                  <c:v>-18</c:v>
                </c:pt>
                <c:pt idx="23">
                  <c:v>-17</c:v>
                </c:pt>
                <c:pt idx="24">
                  <c:v>-16</c:v>
                </c:pt>
                <c:pt idx="25">
                  <c:v>-15</c:v>
                </c:pt>
                <c:pt idx="26">
                  <c:v>-14</c:v>
                </c:pt>
                <c:pt idx="27">
                  <c:v>-13</c:v>
                </c:pt>
                <c:pt idx="28">
                  <c:v>-12</c:v>
                </c:pt>
                <c:pt idx="29">
                  <c:v>-11</c:v>
                </c:pt>
                <c:pt idx="30">
                  <c:v>-10</c:v>
                </c:pt>
                <c:pt idx="31">
                  <c:v>-9</c:v>
                </c:pt>
                <c:pt idx="32">
                  <c:v>-8</c:v>
                </c:pt>
                <c:pt idx="33">
                  <c:v>-7</c:v>
                </c:pt>
                <c:pt idx="34">
                  <c:v>-6</c:v>
                </c:pt>
                <c:pt idx="35">
                  <c:v>-5</c:v>
                </c:pt>
                <c:pt idx="36">
                  <c:v>-4</c:v>
                </c:pt>
                <c:pt idx="37">
                  <c:v>-3</c:v>
                </c:pt>
                <c:pt idx="38">
                  <c:v>-2</c:v>
                </c:pt>
                <c:pt idx="39">
                  <c:v>-1</c:v>
                </c:pt>
                <c:pt idx="40">
                  <c:v>0</c:v>
                </c:pt>
                <c:pt idx="41">
                  <c:v>1</c:v>
                </c:pt>
                <c:pt idx="42">
                  <c:v>2</c:v>
                </c:pt>
                <c:pt idx="43">
                  <c:v>3</c:v>
                </c:pt>
                <c:pt idx="44">
                  <c:v>4</c:v>
                </c:pt>
                <c:pt idx="45">
                  <c:v>5</c:v>
                </c:pt>
                <c:pt idx="46">
                  <c:v>6</c:v>
                </c:pt>
                <c:pt idx="47">
                  <c:v>7</c:v>
                </c:pt>
                <c:pt idx="48">
                  <c:v>8</c:v>
                </c:pt>
                <c:pt idx="49">
                  <c:v>9</c:v>
                </c:pt>
                <c:pt idx="50">
                  <c:v>10</c:v>
                </c:pt>
                <c:pt idx="51">
                  <c:v>11</c:v>
                </c:pt>
                <c:pt idx="52">
                  <c:v>12</c:v>
                </c:pt>
                <c:pt idx="53">
                  <c:v>13</c:v>
                </c:pt>
                <c:pt idx="54">
                  <c:v>14</c:v>
                </c:pt>
                <c:pt idx="55">
                  <c:v>15</c:v>
                </c:pt>
                <c:pt idx="56">
                  <c:v>16</c:v>
                </c:pt>
                <c:pt idx="57">
                  <c:v>17</c:v>
                </c:pt>
                <c:pt idx="58">
                  <c:v>18</c:v>
                </c:pt>
                <c:pt idx="59">
                  <c:v>19</c:v>
                </c:pt>
                <c:pt idx="60">
                  <c:v>20</c:v>
                </c:pt>
                <c:pt idx="61">
                  <c:v>21</c:v>
                </c:pt>
                <c:pt idx="62">
                  <c:v>22</c:v>
                </c:pt>
                <c:pt idx="63">
                  <c:v>23</c:v>
                </c:pt>
                <c:pt idx="64">
                  <c:v>24</c:v>
                </c:pt>
                <c:pt idx="65">
                  <c:v>25</c:v>
                </c:pt>
                <c:pt idx="66">
                  <c:v>26</c:v>
                </c:pt>
                <c:pt idx="67">
                  <c:v>27</c:v>
                </c:pt>
                <c:pt idx="68">
                  <c:v>28</c:v>
                </c:pt>
                <c:pt idx="69">
                  <c:v>29</c:v>
                </c:pt>
                <c:pt idx="70">
                  <c:v>30</c:v>
                </c:pt>
                <c:pt idx="71">
                  <c:v>31</c:v>
                </c:pt>
                <c:pt idx="72">
                  <c:v>32</c:v>
                </c:pt>
                <c:pt idx="73">
                  <c:v>33</c:v>
                </c:pt>
                <c:pt idx="74">
                  <c:v>34</c:v>
                </c:pt>
                <c:pt idx="75">
                  <c:v>35</c:v>
                </c:pt>
                <c:pt idx="76">
                  <c:v>36</c:v>
                </c:pt>
                <c:pt idx="77">
                  <c:v>37</c:v>
                </c:pt>
                <c:pt idx="78">
                  <c:v>38</c:v>
                </c:pt>
                <c:pt idx="79">
                  <c:v>39</c:v>
                </c:pt>
                <c:pt idx="80">
                  <c:v>40</c:v>
                </c:pt>
                <c:pt idx="81">
                  <c:v>41</c:v>
                </c:pt>
                <c:pt idx="82">
                  <c:v>42</c:v>
                </c:pt>
                <c:pt idx="83">
                  <c:v>43</c:v>
                </c:pt>
                <c:pt idx="84">
                  <c:v>44</c:v>
                </c:pt>
                <c:pt idx="85">
                  <c:v>45</c:v>
                </c:pt>
                <c:pt idx="86">
                  <c:v>46</c:v>
                </c:pt>
                <c:pt idx="87">
                  <c:v>47</c:v>
                </c:pt>
                <c:pt idx="88">
                  <c:v>48</c:v>
                </c:pt>
                <c:pt idx="89">
                  <c:v>49</c:v>
                </c:pt>
                <c:pt idx="90">
                  <c:v>50</c:v>
                </c:pt>
                <c:pt idx="91">
                  <c:v>51</c:v>
                </c:pt>
                <c:pt idx="92">
                  <c:v>52</c:v>
                </c:pt>
                <c:pt idx="93">
                  <c:v>53</c:v>
                </c:pt>
                <c:pt idx="94">
                  <c:v>54</c:v>
                </c:pt>
                <c:pt idx="95">
                  <c:v>55</c:v>
                </c:pt>
                <c:pt idx="96">
                  <c:v>56</c:v>
                </c:pt>
                <c:pt idx="97">
                  <c:v>57</c:v>
                </c:pt>
                <c:pt idx="98">
                  <c:v>58</c:v>
                </c:pt>
                <c:pt idx="99">
                  <c:v>59</c:v>
                </c:pt>
                <c:pt idx="100">
                  <c:v>60</c:v>
                </c:pt>
                <c:pt idx="101">
                  <c:v>61</c:v>
                </c:pt>
                <c:pt idx="102">
                  <c:v>62</c:v>
                </c:pt>
                <c:pt idx="103">
                  <c:v>63</c:v>
                </c:pt>
                <c:pt idx="104">
                  <c:v>64</c:v>
                </c:pt>
                <c:pt idx="105">
                  <c:v>65</c:v>
                </c:pt>
                <c:pt idx="106">
                  <c:v>66</c:v>
                </c:pt>
                <c:pt idx="107">
                  <c:v>67</c:v>
                </c:pt>
                <c:pt idx="108">
                  <c:v>68</c:v>
                </c:pt>
                <c:pt idx="109">
                  <c:v>69</c:v>
                </c:pt>
                <c:pt idx="110">
                  <c:v>70</c:v>
                </c:pt>
                <c:pt idx="111">
                  <c:v>71</c:v>
                </c:pt>
                <c:pt idx="112">
                  <c:v>72</c:v>
                </c:pt>
                <c:pt idx="113">
                  <c:v>73</c:v>
                </c:pt>
                <c:pt idx="114">
                  <c:v>74</c:v>
                </c:pt>
                <c:pt idx="115">
                  <c:v>75</c:v>
                </c:pt>
                <c:pt idx="116">
                  <c:v>76</c:v>
                </c:pt>
                <c:pt idx="117">
                  <c:v>77</c:v>
                </c:pt>
                <c:pt idx="118">
                  <c:v>78</c:v>
                </c:pt>
                <c:pt idx="119">
                  <c:v>79</c:v>
                </c:pt>
                <c:pt idx="120">
                  <c:v>80</c:v>
                </c:pt>
                <c:pt idx="121">
                  <c:v>81</c:v>
                </c:pt>
                <c:pt idx="122">
                  <c:v>82</c:v>
                </c:pt>
                <c:pt idx="123">
                  <c:v>83</c:v>
                </c:pt>
                <c:pt idx="124">
                  <c:v>84</c:v>
                </c:pt>
                <c:pt idx="125">
                  <c:v>85</c:v>
                </c:pt>
                <c:pt idx="126">
                  <c:v>86</c:v>
                </c:pt>
                <c:pt idx="127">
                  <c:v>87</c:v>
                </c:pt>
                <c:pt idx="128">
                  <c:v>88</c:v>
                </c:pt>
                <c:pt idx="129">
                  <c:v>89</c:v>
                </c:pt>
                <c:pt idx="130">
                  <c:v>90</c:v>
                </c:pt>
                <c:pt idx="131">
                  <c:v>91</c:v>
                </c:pt>
                <c:pt idx="132">
                  <c:v>92</c:v>
                </c:pt>
                <c:pt idx="133">
                  <c:v>93</c:v>
                </c:pt>
                <c:pt idx="134">
                  <c:v>94</c:v>
                </c:pt>
                <c:pt idx="135">
                  <c:v>95</c:v>
                </c:pt>
                <c:pt idx="136">
                  <c:v>96</c:v>
                </c:pt>
                <c:pt idx="137">
                  <c:v>97</c:v>
                </c:pt>
                <c:pt idx="138">
                  <c:v>98</c:v>
                </c:pt>
                <c:pt idx="139">
                  <c:v>99</c:v>
                </c:pt>
                <c:pt idx="140">
                  <c:v>100</c:v>
                </c:pt>
                <c:pt idx="141">
                  <c:v>101</c:v>
                </c:pt>
                <c:pt idx="142">
                  <c:v>102</c:v>
                </c:pt>
                <c:pt idx="143">
                  <c:v>103</c:v>
                </c:pt>
                <c:pt idx="144">
                  <c:v>104</c:v>
                </c:pt>
                <c:pt idx="145">
                  <c:v>105</c:v>
                </c:pt>
                <c:pt idx="146">
                  <c:v>106</c:v>
                </c:pt>
                <c:pt idx="147">
                  <c:v>107</c:v>
                </c:pt>
                <c:pt idx="148">
                  <c:v>108</c:v>
                </c:pt>
                <c:pt idx="149">
                  <c:v>109</c:v>
                </c:pt>
                <c:pt idx="150">
                  <c:v>110</c:v>
                </c:pt>
                <c:pt idx="151">
                  <c:v>111</c:v>
                </c:pt>
                <c:pt idx="152">
                  <c:v>112</c:v>
                </c:pt>
                <c:pt idx="153">
                  <c:v>113</c:v>
                </c:pt>
                <c:pt idx="154">
                  <c:v>114</c:v>
                </c:pt>
                <c:pt idx="155">
                  <c:v>115</c:v>
                </c:pt>
                <c:pt idx="156">
                  <c:v>116</c:v>
                </c:pt>
                <c:pt idx="157">
                  <c:v>117</c:v>
                </c:pt>
                <c:pt idx="158">
                  <c:v>118</c:v>
                </c:pt>
                <c:pt idx="159">
                  <c:v>119</c:v>
                </c:pt>
                <c:pt idx="160">
                  <c:v>120</c:v>
                </c:pt>
                <c:pt idx="161">
                  <c:v>121</c:v>
                </c:pt>
                <c:pt idx="162">
                  <c:v>122</c:v>
                </c:pt>
                <c:pt idx="163">
                  <c:v>123</c:v>
                </c:pt>
                <c:pt idx="164">
                  <c:v>124</c:v>
                </c:pt>
                <c:pt idx="165">
                  <c:v>125</c:v>
                </c:pt>
                <c:pt idx="166">
                  <c:v>126</c:v>
                </c:pt>
                <c:pt idx="167">
                  <c:v>127</c:v>
                </c:pt>
                <c:pt idx="168">
                  <c:v>128</c:v>
                </c:pt>
                <c:pt idx="169">
                  <c:v>129</c:v>
                </c:pt>
                <c:pt idx="170">
                  <c:v>130</c:v>
                </c:pt>
                <c:pt idx="171">
                  <c:v>131</c:v>
                </c:pt>
                <c:pt idx="172">
                  <c:v>132</c:v>
                </c:pt>
                <c:pt idx="173">
                  <c:v>133</c:v>
                </c:pt>
                <c:pt idx="174">
                  <c:v>134</c:v>
                </c:pt>
                <c:pt idx="175">
                  <c:v>135</c:v>
                </c:pt>
                <c:pt idx="176">
                  <c:v>136</c:v>
                </c:pt>
                <c:pt idx="177">
                  <c:v>137</c:v>
                </c:pt>
                <c:pt idx="178">
                  <c:v>138</c:v>
                </c:pt>
                <c:pt idx="179">
                  <c:v>139</c:v>
                </c:pt>
                <c:pt idx="180">
                  <c:v>140</c:v>
                </c:pt>
                <c:pt idx="181">
                  <c:v>141</c:v>
                </c:pt>
                <c:pt idx="182">
                  <c:v>142</c:v>
                </c:pt>
                <c:pt idx="183">
                  <c:v>143</c:v>
                </c:pt>
                <c:pt idx="184">
                  <c:v>144</c:v>
                </c:pt>
                <c:pt idx="185">
                  <c:v>145</c:v>
                </c:pt>
                <c:pt idx="186">
                  <c:v>146</c:v>
                </c:pt>
                <c:pt idx="187">
                  <c:v>147</c:v>
                </c:pt>
                <c:pt idx="188">
                  <c:v>148</c:v>
                </c:pt>
                <c:pt idx="189">
                  <c:v>149</c:v>
                </c:pt>
                <c:pt idx="190">
                  <c:v>150</c:v>
                </c:pt>
                <c:pt idx="191">
                  <c:v>151</c:v>
                </c:pt>
                <c:pt idx="192">
                  <c:v>152</c:v>
                </c:pt>
                <c:pt idx="193">
                  <c:v>153</c:v>
                </c:pt>
                <c:pt idx="194">
                  <c:v>154</c:v>
                </c:pt>
                <c:pt idx="195">
                  <c:v>155</c:v>
                </c:pt>
                <c:pt idx="196">
                  <c:v>156</c:v>
                </c:pt>
                <c:pt idx="197">
                  <c:v>157</c:v>
                </c:pt>
                <c:pt idx="198">
                  <c:v>158</c:v>
                </c:pt>
                <c:pt idx="199">
                  <c:v>159</c:v>
                </c:pt>
                <c:pt idx="200">
                  <c:v>160</c:v>
                </c:pt>
                <c:pt idx="201">
                  <c:v>161</c:v>
                </c:pt>
                <c:pt idx="202">
                  <c:v>162</c:v>
                </c:pt>
                <c:pt idx="203">
                  <c:v>163</c:v>
                </c:pt>
                <c:pt idx="204">
                  <c:v>164</c:v>
                </c:pt>
                <c:pt idx="205">
                  <c:v>165</c:v>
                </c:pt>
                <c:pt idx="206">
                  <c:v>166</c:v>
                </c:pt>
                <c:pt idx="207">
                  <c:v>167</c:v>
                </c:pt>
                <c:pt idx="208">
                  <c:v>168</c:v>
                </c:pt>
                <c:pt idx="209">
                  <c:v>169</c:v>
                </c:pt>
                <c:pt idx="210">
                  <c:v>170</c:v>
                </c:pt>
                <c:pt idx="211">
                  <c:v>171</c:v>
                </c:pt>
                <c:pt idx="212">
                  <c:v>172</c:v>
                </c:pt>
                <c:pt idx="213">
                  <c:v>173</c:v>
                </c:pt>
                <c:pt idx="214">
                  <c:v>174</c:v>
                </c:pt>
                <c:pt idx="215">
                  <c:v>175</c:v>
                </c:pt>
                <c:pt idx="216">
                  <c:v>176</c:v>
                </c:pt>
                <c:pt idx="217">
                  <c:v>177</c:v>
                </c:pt>
                <c:pt idx="218">
                  <c:v>178</c:v>
                </c:pt>
                <c:pt idx="219">
                  <c:v>179</c:v>
                </c:pt>
                <c:pt idx="220">
                  <c:v>180</c:v>
                </c:pt>
                <c:pt idx="221">
                  <c:v>181</c:v>
                </c:pt>
                <c:pt idx="222">
                  <c:v>182</c:v>
                </c:pt>
                <c:pt idx="223">
                  <c:v>183</c:v>
                </c:pt>
                <c:pt idx="224">
                  <c:v>184</c:v>
                </c:pt>
                <c:pt idx="225">
                  <c:v>185</c:v>
                </c:pt>
                <c:pt idx="226">
                  <c:v>186</c:v>
                </c:pt>
                <c:pt idx="227">
                  <c:v>187</c:v>
                </c:pt>
                <c:pt idx="228">
                  <c:v>188</c:v>
                </c:pt>
                <c:pt idx="229">
                  <c:v>189</c:v>
                </c:pt>
                <c:pt idx="230">
                  <c:v>190</c:v>
                </c:pt>
                <c:pt idx="231">
                  <c:v>191</c:v>
                </c:pt>
                <c:pt idx="232">
                  <c:v>192</c:v>
                </c:pt>
                <c:pt idx="233">
                  <c:v>193</c:v>
                </c:pt>
                <c:pt idx="234">
                  <c:v>194</c:v>
                </c:pt>
                <c:pt idx="235">
                  <c:v>195</c:v>
                </c:pt>
                <c:pt idx="236">
                  <c:v>196</c:v>
                </c:pt>
                <c:pt idx="237">
                  <c:v>197</c:v>
                </c:pt>
                <c:pt idx="238">
                  <c:v>198</c:v>
                </c:pt>
                <c:pt idx="239">
                  <c:v>199</c:v>
                </c:pt>
                <c:pt idx="240">
                  <c:v>200</c:v>
                </c:pt>
              </c:numCache>
            </c:numRef>
          </c:xVal>
          <c:yVal>
            <c:numRef>
              <c:f>Sheet1!$B$2:$B$242</c:f>
              <c:numCache>
                <c:formatCode>General</c:formatCode>
                <c:ptCount val="241"/>
                <c:pt idx="0">
                  <c:v>277.2</c:v>
                </c:pt>
                <c:pt idx="1">
                  <c:v>263.60000000000002</c:v>
                </c:pt>
                <c:pt idx="2">
                  <c:v>250.1</c:v>
                </c:pt>
                <c:pt idx="3">
                  <c:v>236.8</c:v>
                </c:pt>
                <c:pt idx="4">
                  <c:v>224</c:v>
                </c:pt>
                <c:pt idx="5">
                  <c:v>211.5</c:v>
                </c:pt>
                <c:pt idx="6">
                  <c:v>199.6</c:v>
                </c:pt>
                <c:pt idx="7">
                  <c:v>188.1</c:v>
                </c:pt>
                <c:pt idx="8">
                  <c:v>177.3</c:v>
                </c:pt>
                <c:pt idx="9">
                  <c:v>167</c:v>
                </c:pt>
                <c:pt idx="10">
                  <c:v>157.19999999999999</c:v>
                </c:pt>
                <c:pt idx="11">
                  <c:v>148.1</c:v>
                </c:pt>
                <c:pt idx="12">
                  <c:v>139.4</c:v>
                </c:pt>
                <c:pt idx="13">
                  <c:v>131.30000000000001</c:v>
                </c:pt>
                <c:pt idx="14">
                  <c:v>123.7</c:v>
                </c:pt>
                <c:pt idx="15">
                  <c:v>116.6</c:v>
                </c:pt>
                <c:pt idx="16">
                  <c:v>110</c:v>
                </c:pt>
                <c:pt idx="17">
                  <c:v>103.7</c:v>
                </c:pt>
                <c:pt idx="18">
                  <c:v>97.9</c:v>
                </c:pt>
                <c:pt idx="19">
                  <c:v>92.5</c:v>
                </c:pt>
                <c:pt idx="20">
                  <c:v>87.43</c:v>
                </c:pt>
                <c:pt idx="21">
                  <c:v>82.79</c:v>
                </c:pt>
                <c:pt idx="22">
                  <c:v>78.44</c:v>
                </c:pt>
                <c:pt idx="23">
                  <c:v>74.36</c:v>
                </c:pt>
                <c:pt idx="24">
                  <c:v>70.53</c:v>
                </c:pt>
                <c:pt idx="25">
                  <c:v>66.92</c:v>
                </c:pt>
                <c:pt idx="26">
                  <c:v>63.54</c:v>
                </c:pt>
                <c:pt idx="27">
                  <c:v>60.34</c:v>
                </c:pt>
                <c:pt idx="28">
                  <c:v>57.33</c:v>
                </c:pt>
                <c:pt idx="29">
                  <c:v>54.5</c:v>
                </c:pt>
                <c:pt idx="30">
                  <c:v>51.82</c:v>
                </c:pt>
                <c:pt idx="31">
                  <c:v>49.28</c:v>
                </c:pt>
                <c:pt idx="32">
                  <c:v>46.89</c:v>
                </c:pt>
                <c:pt idx="33">
                  <c:v>44.62</c:v>
                </c:pt>
                <c:pt idx="34">
                  <c:v>42.48</c:v>
                </c:pt>
                <c:pt idx="35">
                  <c:v>40.450000000000003</c:v>
                </c:pt>
                <c:pt idx="36">
                  <c:v>38.53</c:v>
                </c:pt>
                <c:pt idx="37">
                  <c:v>36.700000000000003</c:v>
                </c:pt>
                <c:pt idx="38">
                  <c:v>34.97</c:v>
                </c:pt>
                <c:pt idx="39">
                  <c:v>33.33</c:v>
                </c:pt>
                <c:pt idx="40">
                  <c:v>31.77</c:v>
                </c:pt>
                <c:pt idx="41">
                  <c:v>30.25</c:v>
                </c:pt>
                <c:pt idx="42">
                  <c:v>28.82</c:v>
                </c:pt>
                <c:pt idx="43">
                  <c:v>27.45</c:v>
                </c:pt>
                <c:pt idx="44">
                  <c:v>26.16</c:v>
                </c:pt>
                <c:pt idx="45">
                  <c:v>24.94</c:v>
                </c:pt>
                <c:pt idx="46">
                  <c:v>23.77</c:v>
                </c:pt>
                <c:pt idx="47">
                  <c:v>22.67</c:v>
                </c:pt>
                <c:pt idx="48">
                  <c:v>21.62</c:v>
                </c:pt>
                <c:pt idx="49">
                  <c:v>20.63</c:v>
                </c:pt>
                <c:pt idx="50">
                  <c:v>19.68</c:v>
                </c:pt>
                <c:pt idx="51">
                  <c:v>18.78</c:v>
                </c:pt>
                <c:pt idx="52">
                  <c:v>17.93</c:v>
                </c:pt>
                <c:pt idx="53">
                  <c:v>17.12</c:v>
                </c:pt>
                <c:pt idx="54">
                  <c:v>16.350000000000001</c:v>
                </c:pt>
                <c:pt idx="55">
                  <c:v>15.62</c:v>
                </c:pt>
                <c:pt idx="56">
                  <c:v>14.93</c:v>
                </c:pt>
                <c:pt idx="57">
                  <c:v>14.26</c:v>
                </c:pt>
                <c:pt idx="58">
                  <c:v>13.63</c:v>
                </c:pt>
                <c:pt idx="59">
                  <c:v>13.04</c:v>
                </c:pt>
                <c:pt idx="60">
                  <c:v>12.47</c:v>
                </c:pt>
                <c:pt idx="61">
                  <c:v>11.92</c:v>
                </c:pt>
                <c:pt idx="62">
                  <c:v>11.41</c:v>
                </c:pt>
                <c:pt idx="63">
                  <c:v>10.91</c:v>
                </c:pt>
                <c:pt idx="64">
                  <c:v>10.45</c:v>
                </c:pt>
                <c:pt idx="65">
                  <c:v>10</c:v>
                </c:pt>
                <c:pt idx="66">
                  <c:v>9.5749999999999993</c:v>
                </c:pt>
                <c:pt idx="67">
                  <c:v>9.17</c:v>
                </c:pt>
                <c:pt idx="68">
                  <c:v>8.7840000000000007</c:v>
                </c:pt>
                <c:pt idx="69">
                  <c:v>8.4160000000000004</c:v>
                </c:pt>
                <c:pt idx="70">
                  <c:v>8.0640000000000001</c:v>
                </c:pt>
                <c:pt idx="71">
                  <c:v>7.73</c:v>
                </c:pt>
                <c:pt idx="72">
                  <c:v>7.41</c:v>
                </c:pt>
                <c:pt idx="73">
                  <c:v>7.1059999999999999</c:v>
                </c:pt>
                <c:pt idx="74">
                  <c:v>6.8150000000000004</c:v>
                </c:pt>
                <c:pt idx="75">
                  <c:v>6.5380000000000003</c:v>
                </c:pt>
                <c:pt idx="76">
                  <c:v>6.2729999999999997</c:v>
                </c:pt>
                <c:pt idx="77">
                  <c:v>6.02</c:v>
                </c:pt>
                <c:pt idx="78">
                  <c:v>5.7779999999999996</c:v>
                </c:pt>
                <c:pt idx="79">
                  <c:v>5.548</c:v>
                </c:pt>
                <c:pt idx="80">
                  <c:v>5.327</c:v>
                </c:pt>
                <c:pt idx="81">
                  <c:v>5.117</c:v>
                </c:pt>
                <c:pt idx="82">
                  <c:v>4.915</c:v>
                </c:pt>
                <c:pt idx="83">
                  <c:v>4.7229999999999999</c:v>
                </c:pt>
                <c:pt idx="84">
                  <c:v>4.5389999999999997</c:v>
                </c:pt>
                <c:pt idx="85">
                  <c:v>4.3630000000000004</c:v>
                </c:pt>
                <c:pt idx="86">
                  <c:v>4.1950000000000003</c:v>
                </c:pt>
                <c:pt idx="87">
                  <c:v>4.0339999999999998</c:v>
                </c:pt>
                <c:pt idx="88">
                  <c:v>3.88</c:v>
                </c:pt>
                <c:pt idx="89">
                  <c:v>3.7330000000000001</c:v>
                </c:pt>
                <c:pt idx="90">
                  <c:v>3.5920000000000001</c:v>
                </c:pt>
                <c:pt idx="91">
                  <c:v>3.4569999999999999</c:v>
                </c:pt>
                <c:pt idx="92">
                  <c:v>3.3279999999999998</c:v>
                </c:pt>
                <c:pt idx="93">
                  <c:v>3.2040000000000002</c:v>
                </c:pt>
                <c:pt idx="94">
                  <c:v>3.0859999999999999</c:v>
                </c:pt>
                <c:pt idx="95">
                  <c:v>2.972</c:v>
                </c:pt>
                <c:pt idx="96">
                  <c:v>2.863</c:v>
                </c:pt>
                <c:pt idx="97">
                  <c:v>2.7589999999999999</c:v>
                </c:pt>
                <c:pt idx="98">
                  <c:v>2.6589999999999998</c:v>
                </c:pt>
                <c:pt idx="99">
                  <c:v>2.5640000000000001</c:v>
                </c:pt>
                <c:pt idx="100">
                  <c:v>2.472</c:v>
                </c:pt>
                <c:pt idx="101">
                  <c:v>2.3839999999999999</c:v>
                </c:pt>
                <c:pt idx="102">
                  <c:v>2.2989999999999999</c:v>
                </c:pt>
                <c:pt idx="103">
                  <c:v>2.218</c:v>
                </c:pt>
                <c:pt idx="104">
                  <c:v>2.141</c:v>
                </c:pt>
                <c:pt idx="105">
                  <c:v>2.0659999999999998</c:v>
                </c:pt>
                <c:pt idx="106">
                  <c:v>1.994</c:v>
                </c:pt>
                <c:pt idx="107">
                  <c:v>1.9259999999999999</c:v>
                </c:pt>
                <c:pt idx="108">
                  <c:v>1.86</c:v>
                </c:pt>
                <c:pt idx="109">
                  <c:v>1.796</c:v>
                </c:pt>
                <c:pt idx="110">
                  <c:v>1.7350000000000001</c:v>
                </c:pt>
                <c:pt idx="111">
                  <c:v>1.677</c:v>
                </c:pt>
                <c:pt idx="112">
                  <c:v>1.621</c:v>
                </c:pt>
                <c:pt idx="113">
                  <c:v>1.5669999999999999</c:v>
                </c:pt>
                <c:pt idx="114">
                  <c:v>1.5149999999999999</c:v>
                </c:pt>
                <c:pt idx="115">
                  <c:v>1.4650000000000001</c:v>
                </c:pt>
                <c:pt idx="116">
                  <c:v>1.417</c:v>
                </c:pt>
                <c:pt idx="117">
                  <c:v>1.371</c:v>
                </c:pt>
                <c:pt idx="118">
                  <c:v>1.3260000000000001</c:v>
                </c:pt>
                <c:pt idx="119">
                  <c:v>1.284</c:v>
                </c:pt>
                <c:pt idx="120">
                  <c:v>1.2430000000000001</c:v>
                </c:pt>
                <c:pt idx="121">
                  <c:v>1.2030000000000001</c:v>
                </c:pt>
                <c:pt idx="122">
                  <c:v>1.165</c:v>
                </c:pt>
                <c:pt idx="123">
                  <c:v>1.1279999999999999</c:v>
                </c:pt>
                <c:pt idx="124">
                  <c:v>1.093</c:v>
                </c:pt>
                <c:pt idx="125">
                  <c:v>1.0589999999999999</c:v>
                </c:pt>
                <c:pt idx="126">
                  <c:v>1.0269999999999999</c:v>
                </c:pt>
                <c:pt idx="127">
                  <c:v>0.99550000000000005</c:v>
                </c:pt>
                <c:pt idx="128">
                  <c:v>0.96540000000000004</c:v>
                </c:pt>
                <c:pt idx="129">
                  <c:v>0.93630000000000002</c:v>
                </c:pt>
                <c:pt idx="130">
                  <c:v>0.9083</c:v>
                </c:pt>
                <c:pt idx="131">
                  <c:v>0.88119999999999998</c:v>
                </c:pt>
                <c:pt idx="132">
                  <c:v>0.85499999999999998</c:v>
                </c:pt>
                <c:pt idx="133">
                  <c:v>0.82969999999999999</c:v>
                </c:pt>
                <c:pt idx="134">
                  <c:v>0.80520000000000003</c:v>
                </c:pt>
                <c:pt idx="135">
                  <c:v>0.78159999999999996</c:v>
                </c:pt>
                <c:pt idx="136">
                  <c:v>0.75870000000000004</c:v>
                </c:pt>
                <c:pt idx="137">
                  <c:v>0.73660000000000003</c:v>
                </c:pt>
                <c:pt idx="138">
                  <c:v>0.71519999999999995</c:v>
                </c:pt>
                <c:pt idx="139">
                  <c:v>0.69450000000000001</c:v>
                </c:pt>
                <c:pt idx="140">
                  <c:v>0.6744</c:v>
                </c:pt>
                <c:pt idx="141">
                  <c:v>0.65580000000000005</c:v>
                </c:pt>
                <c:pt idx="142">
                  <c:v>0.63759999999999994</c:v>
                </c:pt>
                <c:pt idx="143">
                  <c:v>0.61990000000000001</c:v>
                </c:pt>
                <c:pt idx="144">
                  <c:v>0.60260000000000002</c:v>
                </c:pt>
                <c:pt idx="145">
                  <c:v>0.58579999999999999</c:v>
                </c:pt>
                <c:pt idx="146">
                  <c:v>0.56940000000000002</c:v>
                </c:pt>
                <c:pt idx="147">
                  <c:v>0.55349999999999999</c:v>
                </c:pt>
                <c:pt idx="148">
                  <c:v>0.53800000000000003</c:v>
                </c:pt>
                <c:pt idx="149">
                  <c:v>0.52290000000000003</c:v>
                </c:pt>
                <c:pt idx="150">
                  <c:v>0.50829999999999997</c:v>
                </c:pt>
                <c:pt idx="151">
                  <c:v>0.49409999999999998</c:v>
                </c:pt>
                <c:pt idx="152">
                  <c:v>0.4803</c:v>
                </c:pt>
                <c:pt idx="153">
                  <c:v>0.46689999999999998</c:v>
                </c:pt>
                <c:pt idx="154">
                  <c:v>0.45390000000000003</c:v>
                </c:pt>
                <c:pt idx="155">
                  <c:v>0.44119999999999998</c:v>
                </c:pt>
                <c:pt idx="156">
                  <c:v>0.42899999999999999</c:v>
                </c:pt>
                <c:pt idx="157">
                  <c:v>0.41710000000000003</c:v>
                </c:pt>
                <c:pt idx="158">
                  <c:v>0.40550000000000003</c:v>
                </c:pt>
                <c:pt idx="159">
                  <c:v>0.39439999999999997</c:v>
                </c:pt>
                <c:pt idx="160">
                  <c:v>0.38350000000000001</c:v>
                </c:pt>
                <c:pt idx="161">
                  <c:v>0.373</c:v>
                </c:pt>
                <c:pt idx="162">
                  <c:v>0.36280000000000001</c:v>
                </c:pt>
                <c:pt idx="163">
                  <c:v>0.35299999999999998</c:v>
                </c:pt>
                <c:pt idx="164">
                  <c:v>0.34339999999999998</c:v>
                </c:pt>
                <c:pt idx="165">
                  <c:v>0.33410000000000001</c:v>
                </c:pt>
                <c:pt idx="166">
                  <c:v>0.32529999999999998</c:v>
                </c:pt>
                <c:pt idx="167">
                  <c:v>0.31669999999999998</c:v>
                </c:pt>
                <c:pt idx="168">
                  <c:v>0.30830000000000002</c:v>
                </c:pt>
                <c:pt idx="169">
                  <c:v>0.30020000000000002</c:v>
                </c:pt>
                <c:pt idx="170">
                  <c:v>0.29239999999999999</c:v>
                </c:pt>
                <c:pt idx="171">
                  <c:v>0.2848</c:v>
                </c:pt>
                <c:pt idx="172">
                  <c:v>0.27739999999999998</c:v>
                </c:pt>
                <c:pt idx="173">
                  <c:v>0.2702</c:v>
                </c:pt>
                <c:pt idx="174">
                  <c:v>0.26329999999999998</c:v>
                </c:pt>
                <c:pt idx="175">
                  <c:v>0.25650000000000001</c:v>
                </c:pt>
                <c:pt idx="176">
                  <c:v>0.25</c:v>
                </c:pt>
                <c:pt idx="177">
                  <c:v>0.2437</c:v>
                </c:pt>
                <c:pt idx="178">
                  <c:v>0.23749999999999999</c:v>
                </c:pt>
                <c:pt idx="179">
                  <c:v>0.2316</c:v>
                </c:pt>
                <c:pt idx="180">
                  <c:v>0.2258</c:v>
                </c:pt>
                <c:pt idx="181">
                  <c:v>0.22020000000000001</c:v>
                </c:pt>
                <c:pt idx="182">
                  <c:v>0.21479999999999999</c:v>
                </c:pt>
                <c:pt idx="183">
                  <c:v>0.20949999999999999</c:v>
                </c:pt>
                <c:pt idx="184">
                  <c:v>0.2044</c:v>
                </c:pt>
                <c:pt idx="185">
                  <c:v>0.19939999999999999</c:v>
                </c:pt>
                <c:pt idx="186">
                  <c:v>0.1946</c:v>
                </c:pt>
                <c:pt idx="187">
                  <c:v>0.19</c:v>
                </c:pt>
                <c:pt idx="188">
                  <c:v>0.1855</c:v>
                </c:pt>
                <c:pt idx="189">
                  <c:v>0.18110000000000001</c:v>
                </c:pt>
                <c:pt idx="190">
                  <c:v>0.1769</c:v>
                </c:pt>
                <c:pt idx="191">
                  <c:v>0.17280000000000001</c:v>
                </c:pt>
                <c:pt idx="192">
                  <c:v>0.16880000000000001</c:v>
                </c:pt>
                <c:pt idx="193">
                  <c:v>0.16500000000000001</c:v>
                </c:pt>
                <c:pt idx="194">
                  <c:v>0.16120000000000001</c:v>
                </c:pt>
                <c:pt idx="195">
                  <c:v>0.15759999999999999</c:v>
                </c:pt>
                <c:pt idx="196">
                  <c:v>0.15409999999999999</c:v>
                </c:pt>
                <c:pt idx="197">
                  <c:v>0.1507</c:v>
                </c:pt>
                <c:pt idx="198">
                  <c:v>0.1474</c:v>
                </c:pt>
                <c:pt idx="199">
                  <c:v>0.14410000000000001</c:v>
                </c:pt>
                <c:pt idx="200">
                  <c:v>0.14099999999999999</c:v>
                </c:pt>
                <c:pt idx="201">
                  <c:v>0.13789999999999999</c:v>
                </c:pt>
                <c:pt idx="202">
                  <c:v>0.13500000000000001</c:v>
                </c:pt>
                <c:pt idx="203">
                  <c:v>0.1321</c:v>
                </c:pt>
                <c:pt idx="204">
                  <c:v>0.1293</c:v>
                </c:pt>
                <c:pt idx="205">
                  <c:v>0.1265</c:v>
                </c:pt>
                <c:pt idx="206">
                  <c:v>0.1239</c:v>
                </c:pt>
                <c:pt idx="207">
                  <c:v>0.12130000000000001</c:v>
                </c:pt>
                <c:pt idx="208">
                  <c:v>0.1187</c:v>
                </c:pt>
                <c:pt idx="209">
                  <c:v>0.1163</c:v>
                </c:pt>
                <c:pt idx="210">
                  <c:v>0.1139</c:v>
                </c:pt>
                <c:pt idx="211">
                  <c:v>0.1115</c:v>
                </c:pt>
                <c:pt idx="212">
                  <c:v>0.10920000000000001</c:v>
                </c:pt>
                <c:pt idx="213">
                  <c:v>0.107</c:v>
                </c:pt>
                <c:pt idx="214">
                  <c:v>0.1048</c:v>
                </c:pt>
                <c:pt idx="215">
                  <c:v>0.1027</c:v>
                </c:pt>
                <c:pt idx="216">
                  <c:v>0.10059999999999999</c:v>
                </c:pt>
                <c:pt idx="217">
                  <c:v>9.8599999999999993E-2</c:v>
                </c:pt>
                <c:pt idx="218">
                  <c:v>9.6600000000000005E-2</c:v>
                </c:pt>
                <c:pt idx="219">
                  <c:v>9.4700000000000006E-2</c:v>
                </c:pt>
                <c:pt idx="220">
                  <c:v>9.2799999999999994E-2</c:v>
                </c:pt>
                <c:pt idx="221">
                  <c:v>9.0899999999999995E-2</c:v>
                </c:pt>
                <c:pt idx="222">
                  <c:v>8.9099999999999999E-2</c:v>
                </c:pt>
                <c:pt idx="223">
                  <c:v>8.7300000000000003E-2</c:v>
                </c:pt>
                <c:pt idx="224">
                  <c:v>8.5599999999999996E-2</c:v>
                </c:pt>
                <c:pt idx="225">
                  <c:v>8.3900000000000002E-2</c:v>
                </c:pt>
                <c:pt idx="226">
                  <c:v>8.2199999999999995E-2</c:v>
                </c:pt>
                <c:pt idx="227">
                  <c:v>8.0600000000000005E-2</c:v>
                </c:pt>
                <c:pt idx="228">
                  <c:v>7.9000000000000001E-2</c:v>
                </c:pt>
                <c:pt idx="229">
                  <c:v>7.7399999999999997E-2</c:v>
                </c:pt>
                <c:pt idx="230">
                  <c:v>7.5899999999999995E-2</c:v>
                </c:pt>
                <c:pt idx="231">
                  <c:v>7.4300000000000005E-2</c:v>
                </c:pt>
                <c:pt idx="232">
                  <c:v>7.2900000000000006E-2</c:v>
                </c:pt>
                <c:pt idx="233">
                  <c:v>7.1400000000000005E-2</c:v>
                </c:pt>
                <c:pt idx="234">
                  <c:v>7.0000000000000007E-2</c:v>
                </c:pt>
                <c:pt idx="235">
                  <c:v>6.8599999999999994E-2</c:v>
                </c:pt>
                <c:pt idx="236">
                  <c:v>6.7199999999999996E-2</c:v>
                </c:pt>
                <c:pt idx="237">
                  <c:v>6.5799999999999997E-2</c:v>
                </c:pt>
                <c:pt idx="238">
                  <c:v>6.4500000000000002E-2</c:v>
                </c:pt>
                <c:pt idx="239">
                  <c:v>6.3100000000000003E-2</c:v>
                </c:pt>
                <c:pt idx="240">
                  <c:v>6.1899999999999997E-2</c:v>
                </c:pt>
              </c:numCache>
            </c:numRef>
          </c:yVal>
          <c:smooth val="0"/>
          <c:extLst>
            <c:ext xmlns:c16="http://schemas.microsoft.com/office/drawing/2014/chart" uri="{C3380CC4-5D6E-409C-BE32-E72D297353CC}">
              <c16:uniqueId val="{00000000-CFD2-480A-8651-34227329279D}"/>
            </c:ext>
          </c:extLst>
        </c:ser>
        <c:dLbls>
          <c:showLegendKey val="0"/>
          <c:showVal val="0"/>
          <c:showCatName val="0"/>
          <c:showSerName val="0"/>
          <c:showPercent val="0"/>
          <c:showBubbleSize val="0"/>
        </c:dLbls>
        <c:axId val="1007987632"/>
        <c:axId val="1087744496"/>
      </c:scatterChart>
      <c:valAx>
        <c:axId val="1007987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Temperature (C)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87744496"/>
        <c:crosses val="autoZero"/>
        <c:crossBetween val="midCat"/>
      </c:valAx>
      <c:valAx>
        <c:axId val="1087744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Resistance (kΩ)</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079876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2023-02-07</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r>
              <a:rPr lang="en-US" dirty="0"/>
              <a:t>Sensors enable the measurement of physical phenomena and play a crucial role in functioning Internet of Things (IoT) devices. Sensors come in various shapes and sizes and allow IoT devices to perceive the world around them. </a:t>
            </a:r>
          </a:p>
          <a:p>
            <a:pPr marL="171450" indent="-171450">
              <a:buFontTx/>
              <a:buChar char="-"/>
            </a:pPr>
            <a:endParaRPr lang="en-US" dirty="0"/>
          </a:p>
          <a:p>
            <a:pPr marL="171450" indent="-171450">
              <a:buFontTx/>
              <a:buChar char="-"/>
            </a:pPr>
            <a:r>
              <a:rPr lang="en-US" dirty="0"/>
              <a:t>Over the past few decades, sensors have undergone significant advancements, becoming low-power, capable, and versatile. As a result, sensors are often the lowest power-consuming component in a typical IoT device. </a:t>
            </a:r>
          </a:p>
          <a:p>
            <a:pPr marL="171450" indent="-171450">
              <a:buFontTx/>
              <a:buChar char="-"/>
            </a:pPr>
            <a:endParaRPr lang="en-US" dirty="0"/>
          </a:p>
          <a:p>
            <a:pPr marL="171450" indent="-171450">
              <a:buFontTx/>
              <a:buChar char="-"/>
            </a:pPr>
            <a:r>
              <a:rPr lang="en-US" dirty="0"/>
              <a:t>This has enabled the widespread adoption of sensors in various applications, from environmental monitoring to industrial automation.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1381365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types of sensors and sensing methods: active and passive. Active sensors actively emit a signal, which is then reflected off the environment and captured back by the sensor to gather information about the surroundings. In contrast, passive sensors do not emit any</a:t>
            </a:r>
          </a:p>
        </p:txBody>
      </p:sp>
      <p:sp>
        <p:nvSpPr>
          <p:cNvPr id="4" name="Slide Number Placeholder 3"/>
          <p:cNvSpPr>
            <a:spLocks noGrp="1"/>
          </p:cNvSpPr>
          <p:nvPr>
            <p:ph type="sldNum" sz="quarter" idx="5"/>
          </p:nvPr>
        </p:nvSpPr>
        <p:spPr/>
        <p:txBody>
          <a:bodyPr/>
          <a:lstStyle/>
          <a:p>
            <a:fld id="{87429048-48E3-CB4A-BCD4-0EFC36288878}" type="slidenum">
              <a:rPr lang="sv-SE" smtClean="0"/>
              <a:t>11</a:t>
            </a:fld>
            <a:endParaRPr lang="sv-SE"/>
          </a:p>
        </p:txBody>
      </p:sp>
    </p:spTree>
    <p:extLst>
      <p:ext uri="{BB962C8B-B14F-4D97-AF65-F5344CB8AC3E}">
        <p14:creationId xmlns:p14="http://schemas.microsoft.com/office/powerpoint/2010/main" val="2648407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12</a:t>
            </a:fld>
            <a:endParaRPr lang="sv-SE"/>
          </a:p>
        </p:txBody>
      </p:sp>
    </p:spTree>
    <p:extLst>
      <p:ext uri="{BB962C8B-B14F-4D97-AF65-F5344CB8AC3E}">
        <p14:creationId xmlns:p14="http://schemas.microsoft.com/office/powerpoint/2010/main" val="2437712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13</a:t>
            </a:fld>
            <a:endParaRPr lang="sv-SE"/>
          </a:p>
        </p:txBody>
      </p:sp>
    </p:spTree>
    <p:extLst>
      <p:ext uri="{BB962C8B-B14F-4D97-AF65-F5344CB8AC3E}">
        <p14:creationId xmlns:p14="http://schemas.microsoft.com/office/powerpoint/2010/main" val="2142987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14</a:t>
            </a:fld>
            <a:endParaRPr lang="sv-SE"/>
          </a:p>
        </p:txBody>
      </p:sp>
    </p:spTree>
    <p:extLst>
      <p:ext uri="{BB962C8B-B14F-4D97-AF65-F5344CB8AC3E}">
        <p14:creationId xmlns:p14="http://schemas.microsoft.com/office/powerpoint/2010/main" val="2886758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15</a:t>
            </a:fld>
            <a:endParaRPr lang="sv-SE"/>
          </a:p>
        </p:txBody>
      </p:sp>
    </p:spTree>
    <p:extLst>
      <p:ext uri="{BB962C8B-B14F-4D97-AF65-F5344CB8AC3E}">
        <p14:creationId xmlns:p14="http://schemas.microsoft.com/office/powerpoint/2010/main" val="659996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16</a:t>
            </a:fld>
            <a:endParaRPr lang="sv-SE"/>
          </a:p>
        </p:txBody>
      </p:sp>
    </p:spTree>
    <p:extLst>
      <p:ext uri="{BB962C8B-B14F-4D97-AF65-F5344CB8AC3E}">
        <p14:creationId xmlns:p14="http://schemas.microsoft.com/office/powerpoint/2010/main" val="1213600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17</a:t>
            </a:fld>
            <a:endParaRPr lang="sv-SE"/>
          </a:p>
        </p:txBody>
      </p:sp>
    </p:spTree>
    <p:extLst>
      <p:ext uri="{BB962C8B-B14F-4D97-AF65-F5344CB8AC3E}">
        <p14:creationId xmlns:p14="http://schemas.microsoft.com/office/powerpoint/2010/main" val="418035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18</a:t>
            </a:fld>
            <a:endParaRPr lang="sv-SE"/>
          </a:p>
        </p:txBody>
      </p:sp>
    </p:spTree>
    <p:extLst>
      <p:ext uri="{BB962C8B-B14F-4D97-AF65-F5344CB8AC3E}">
        <p14:creationId xmlns:p14="http://schemas.microsoft.com/office/powerpoint/2010/main" val="3800255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19</a:t>
            </a:fld>
            <a:endParaRPr lang="sv-SE"/>
          </a:p>
        </p:txBody>
      </p:sp>
    </p:spTree>
    <p:extLst>
      <p:ext uri="{BB962C8B-B14F-4D97-AF65-F5344CB8AC3E}">
        <p14:creationId xmlns:p14="http://schemas.microsoft.com/office/powerpoint/2010/main" val="269280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20</a:t>
            </a:fld>
            <a:endParaRPr lang="sv-SE"/>
          </a:p>
        </p:txBody>
      </p:sp>
    </p:spTree>
    <p:extLst>
      <p:ext uri="{BB962C8B-B14F-4D97-AF65-F5344CB8AC3E}">
        <p14:creationId xmlns:p14="http://schemas.microsoft.com/office/powerpoint/2010/main" val="3473715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21</a:t>
            </a:fld>
            <a:endParaRPr lang="sv-SE"/>
          </a:p>
        </p:txBody>
      </p:sp>
    </p:spTree>
    <p:extLst>
      <p:ext uri="{BB962C8B-B14F-4D97-AF65-F5344CB8AC3E}">
        <p14:creationId xmlns:p14="http://schemas.microsoft.com/office/powerpoint/2010/main" val="3716624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22</a:t>
            </a:fld>
            <a:endParaRPr lang="sv-SE"/>
          </a:p>
        </p:txBody>
      </p:sp>
    </p:spTree>
    <p:extLst>
      <p:ext uri="{BB962C8B-B14F-4D97-AF65-F5344CB8AC3E}">
        <p14:creationId xmlns:p14="http://schemas.microsoft.com/office/powerpoint/2010/main" val="3263473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147383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26</a:t>
            </a:fld>
            <a:endParaRPr lang="sv-SE"/>
          </a:p>
        </p:txBody>
      </p:sp>
    </p:spTree>
    <p:extLst>
      <p:ext uri="{BB962C8B-B14F-4D97-AF65-F5344CB8AC3E}">
        <p14:creationId xmlns:p14="http://schemas.microsoft.com/office/powerpoint/2010/main" val="2752101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27</a:t>
            </a:fld>
            <a:endParaRPr lang="sv-SE"/>
          </a:p>
        </p:txBody>
      </p:sp>
    </p:spTree>
    <p:extLst>
      <p:ext uri="{BB962C8B-B14F-4D97-AF65-F5344CB8AC3E}">
        <p14:creationId xmlns:p14="http://schemas.microsoft.com/office/powerpoint/2010/main" val="1007075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28</a:t>
            </a:fld>
            <a:endParaRPr lang="sv-SE"/>
          </a:p>
        </p:txBody>
      </p:sp>
    </p:spTree>
    <p:extLst>
      <p:ext uri="{BB962C8B-B14F-4D97-AF65-F5344CB8AC3E}">
        <p14:creationId xmlns:p14="http://schemas.microsoft.com/office/powerpoint/2010/main" val="2354471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152294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545392-E815-4B46-A9DC-95DD9AEE3EE4}" type="slidenum">
              <a:rPr lang="en-US" smtClean="0"/>
              <a:t>34</a:t>
            </a:fld>
            <a:endParaRPr lang="en-US"/>
          </a:p>
        </p:txBody>
      </p:sp>
    </p:spTree>
    <p:extLst>
      <p:ext uri="{BB962C8B-B14F-4D97-AF65-F5344CB8AC3E}">
        <p14:creationId xmlns:p14="http://schemas.microsoft.com/office/powerpoint/2010/main" val="965781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40</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645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843677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3545392-E815-4B46-A9DC-95DD9AEE3EE4}" type="slidenum">
              <a:rPr lang="en-US" smtClean="0"/>
              <a:t>47</a:t>
            </a:fld>
            <a:endParaRPr lang="en-US"/>
          </a:p>
        </p:txBody>
      </p:sp>
    </p:spTree>
    <p:extLst>
      <p:ext uri="{BB962C8B-B14F-4D97-AF65-F5344CB8AC3E}">
        <p14:creationId xmlns:p14="http://schemas.microsoft.com/office/powerpoint/2010/main" val="1474084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49</a:t>
            </a:fld>
            <a:endParaRPr lang="en-US"/>
          </a:p>
        </p:txBody>
      </p:sp>
    </p:spTree>
    <p:extLst>
      <p:ext uri="{BB962C8B-B14F-4D97-AF65-F5344CB8AC3E}">
        <p14:creationId xmlns:p14="http://schemas.microsoft.com/office/powerpoint/2010/main" val="3657898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424E8E-4B9A-4456-903A-B7AC7530F1B1}" type="slidenum">
              <a:rPr lang="en-US"/>
              <a:pPr/>
              <a:t>59</a:t>
            </a:fld>
            <a:endParaRPr lang="en-US"/>
          </a:p>
        </p:txBody>
      </p:sp>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19388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60</a:t>
            </a:fld>
            <a:endParaRPr lang="en-US"/>
          </a:p>
        </p:txBody>
      </p:sp>
    </p:spTree>
    <p:extLst>
      <p:ext uri="{BB962C8B-B14F-4D97-AF65-F5344CB8AC3E}">
        <p14:creationId xmlns:p14="http://schemas.microsoft.com/office/powerpoint/2010/main" val="2860523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8C27F-A88D-4089-A73C-C22BDC598F0F}" type="slidenum">
              <a:rPr lang="en-US"/>
              <a:pPr/>
              <a:t>61</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29865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05B5F-462C-4AE8-932B-DD26875DE664}" type="slidenum">
              <a:rPr lang="en-US"/>
              <a:pPr/>
              <a:t>62</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39671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306ECE-6FCA-4EF2-B16C-D4792E4620C4}" type="slidenum">
              <a:rPr lang="en-US"/>
              <a:pPr/>
              <a:t>63</a:t>
            </a:fld>
            <a:endParaRPr lang="en-US"/>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5248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64</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71146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65</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74908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66</a:t>
            </a:fld>
            <a:endParaRPr lang="en-US"/>
          </a:p>
        </p:txBody>
      </p:sp>
    </p:spTree>
    <p:extLst>
      <p:ext uri="{BB962C8B-B14F-4D97-AF65-F5344CB8AC3E}">
        <p14:creationId xmlns:p14="http://schemas.microsoft.com/office/powerpoint/2010/main" val="2988009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2255760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67</a:t>
            </a:fld>
            <a:endParaRPr lang="en-US"/>
          </a:p>
        </p:txBody>
      </p:sp>
    </p:spTree>
    <p:extLst>
      <p:ext uri="{BB962C8B-B14F-4D97-AF65-F5344CB8AC3E}">
        <p14:creationId xmlns:p14="http://schemas.microsoft.com/office/powerpoint/2010/main" val="1981150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71</a:t>
            </a:fld>
            <a:endParaRPr lang="en-US"/>
          </a:p>
        </p:txBody>
      </p:sp>
    </p:spTree>
    <p:extLst>
      <p:ext uri="{BB962C8B-B14F-4D97-AF65-F5344CB8AC3E}">
        <p14:creationId xmlns:p14="http://schemas.microsoft.com/office/powerpoint/2010/main" val="1237693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72</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74</a:t>
            </a:fld>
            <a:endParaRPr lang="sv-SE"/>
          </a:p>
        </p:txBody>
      </p:sp>
    </p:spTree>
    <p:extLst>
      <p:ext uri="{BB962C8B-B14F-4D97-AF65-F5344CB8AC3E}">
        <p14:creationId xmlns:p14="http://schemas.microsoft.com/office/powerpoint/2010/main" val="3322700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75</a:t>
            </a:fld>
            <a:endParaRPr lang="sv-SE"/>
          </a:p>
        </p:txBody>
      </p:sp>
    </p:spTree>
    <p:extLst>
      <p:ext uri="{BB962C8B-B14F-4D97-AF65-F5344CB8AC3E}">
        <p14:creationId xmlns:p14="http://schemas.microsoft.com/office/powerpoint/2010/main" val="2948492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76</a:t>
            </a:fld>
            <a:endParaRPr lang="sv-SE"/>
          </a:p>
        </p:txBody>
      </p:sp>
    </p:spTree>
    <p:extLst>
      <p:ext uri="{BB962C8B-B14F-4D97-AF65-F5344CB8AC3E}">
        <p14:creationId xmlns:p14="http://schemas.microsoft.com/office/powerpoint/2010/main" val="139170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78</a:t>
            </a:fld>
            <a:endParaRPr lang="en-US"/>
          </a:p>
        </p:txBody>
      </p:sp>
    </p:spTree>
    <p:extLst>
      <p:ext uri="{BB962C8B-B14F-4D97-AF65-F5344CB8AC3E}">
        <p14:creationId xmlns:p14="http://schemas.microsoft.com/office/powerpoint/2010/main" val="3216086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79</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83</a:t>
            </a:fld>
            <a:endParaRPr lang="en-US"/>
          </a:p>
        </p:txBody>
      </p:sp>
    </p:spTree>
    <p:extLst>
      <p:ext uri="{BB962C8B-B14F-4D97-AF65-F5344CB8AC3E}">
        <p14:creationId xmlns:p14="http://schemas.microsoft.com/office/powerpoint/2010/main" val="2813820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84</a:t>
            </a:fld>
            <a:endParaRPr lang="en-US"/>
          </a:p>
        </p:txBody>
      </p:sp>
    </p:spTree>
    <p:extLst>
      <p:ext uri="{BB962C8B-B14F-4D97-AF65-F5344CB8AC3E}">
        <p14:creationId xmlns:p14="http://schemas.microsoft.com/office/powerpoint/2010/main" val="139801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100129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we look into a RFID reader's configuration, there is a single device that both receives the backscatter transmissions and generates the necessary carrier signal. This is called a monostatic configuration.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decouple the task of carrier signal generation and the reception of the backscatter transmissions. We adopt a bistatic configuration as we show in the slide. We have a dedicated device for carrier signal generation and reception.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advantage of the bistatic configuration is two-fold: First, we can attenuate the carrier signal arriving at the receiver due to the path loss suffered due to the propagation of the wireless signal. This helps us reduce interference from stronger carrier signal to much weaker backscatter transmission. Second, it also enables us to use the devices that surround us, such as smartphones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wifi</a:t>
            </a:r>
            <a:r>
              <a:rPr lang="en-GB" sz="1800" dirty="0">
                <a:effectLst/>
                <a:latin typeface="Calibri" panose="020F0502020204030204" pitchFamily="34" charset="0"/>
                <a:ea typeface="Calibri" panose="020F0502020204030204" pitchFamily="34" charset="0"/>
                <a:cs typeface="Times New Roman" panose="02020603050405020304" pitchFamily="18" charset="0"/>
              </a:rPr>
              <a:t> router, as sources for providing the necessary carrier signal to support backscatter transmissions. In fact,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demonstrate the use of these devices to provide the carrier signal.’</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375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second design element that we incorporate in the design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that we create separation in frequency between the carrier signal and the reflected transmissions. We transmit the backscattered signal at a particular offset from the carrier signal.  This is unlike systems such as RFIDs that transmit at the same frequency as the carrier signal, requiring complex and expensive self-interference cancellation mechanisms.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backscatter at an offset from the carrier signal, we take advantage of the property that the backscatter is a mixing process. If a carrier signal is incident on the backscatter tag, and if we toggle the antenna, i.e., change the antenna's state between absorption and reflection state at a frequency delta f, we can now create backscatter transmissions at a frequency offset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Fc+delta</a:t>
            </a:r>
            <a:r>
              <a:rPr lang="en-GB" sz="1800" dirty="0">
                <a:effectLst/>
                <a:latin typeface="Calibri" panose="020F0502020204030204" pitchFamily="34" charset="0"/>
                <a:ea typeface="Calibri" panose="020F0502020204030204" pitchFamily="34" charset="0"/>
                <a:cs typeface="Times New Roman" panose="02020603050405020304" pitchFamily="18" charset="0"/>
              </a:rPr>
              <a:t> F due to the mixing property.</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Most modern radio transceivers have bandpass filters present in adjacent frequency bands. They support these to enable co-existence on the shared wireless spectrum to suppress interference from adjacent traffic. We use these filters to our advantage; we place the carrier signal in the bandpass filter and significantly attenuate the carrier signal.</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By incorporating the decoupling in space and frequency, we can reduce the interference to the weak backscatter transmissions from stronger carrier signal by up to 50-70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dB.</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do not need to employ any complex self-interference cancellation mechanisms that are used on existing RFID readers. We use off-the-shelf commodity transceivers that just cost a few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usd</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carrier generation and the reception, thus significantly lowering the infrastructure's cost and complexity to support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631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3089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Incorporating these three design elements, allows us to significantly push the communication range of the system. Next, we did experiments to investigate the transmission range that we can support with our system.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challenging as when we were designing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 state of the art backscatter systems achieved a communication range of tens of meters. Hence, it was difficult to anticipate space required to perform these experiments.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conducted the first experiment in the university, and we ran out the space, next we took the experiment setup next to a river in Uppsala. I show the setup on left hand side image, and on the right is picture of me capturing transmissions one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kilometer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away.  However, while we were able to receive transmissions at fairly high SNR, we again ran out of space due to large range that we could achieve.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89</a:t>
            </a:fld>
            <a:endParaRPr lang="en-US"/>
          </a:p>
        </p:txBody>
      </p:sp>
    </p:spTree>
    <p:extLst>
      <p:ext uri="{BB962C8B-B14F-4D97-AF65-F5344CB8AC3E}">
        <p14:creationId xmlns:p14="http://schemas.microsoft.com/office/powerpoint/2010/main" val="4162308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to find the maximum range we could achieve with our system, we took the entire setup outside Uppsala to an open space. We kept the backscatter setup on top of a small hill, and investigated the maximum communication range that we could support.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significantly challenging, as we would setup experiment in the daytime, and by the time we would finish collecting the link metrics, it would be dawn. We also had to walk significant distances with equipment.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found that we could communicate up to a distance of 3.4 km while consuming tens of microwatts of power for wireless transmissions at the backscatter tag.  Achieving such high communication range was considered challenging or even infeasible with backscatter mechanism,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helped overturn notion that backscatter is a low range transmission mechanism.</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90</a:t>
            </a:fld>
            <a:endParaRPr lang="en-US"/>
          </a:p>
        </p:txBody>
      </p:sp>
    </p:spTree>
    <p:extLst>
      <p:ext uri="{BB962C8B-B14F-4D97-AF65-F5344CB8AC3E}">
        <p14:creationId xmlns:p14="http://schemas.microsoft.com/office/powerpoint/2010/main" val="16865949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91</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92</a:t>
            </a:fld>
            <a:endParaRPr lang="en-US"/>
          </a:p>
        </p:txBody>
      </p:sp>
    </p:spTree>
    <p:extLst>
      <p:ext uri="{BB962C8B-B14F-4D97-AF65-F5344CB8AC3E}">
        <p14:creationId xmlns:p14="http://schemas.microsoft.com/office/powerpoint/2010/main" val="19965275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94</a:t>
            </a:fld>
            <a:endParaRPr lang="en-US"/>
          </a:p>
        </p:txBody>
      </p:sp>
    </p:spTree>
    <p:extLst>
      <p:ext uri="{BB962C8B-B14F-4D97-AF65-F5344CB8AC3E}">
        <p14:creationId xmlns:p14="http://schemas.microsoft.com/office/powerpoint/2010/main" val="1932409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dirty="0">
                <a:solidFill>
                  <a:srgbClr val="0E101A"/>
                </a:solidFill>
                <a:effectLst/>
                <a:latin typeface="Calibri" panose="020F0502020204030204" pitchFamily="34" charset="0"/>
                <a:ea typeface="Times New Roman" panose="02020603050405020304" pitchFamily="18" charset="0"/>
              </a:rPr>
              <a:t>++ </a:t>
            </a:r>
            <a:r>
              <a:rPr lang="en-SE" sz="1800" b="0" dirty="0">
                <a:solidFill>
                  <a:srgbClr val="0E101A"/>
                </a:solidFill>
                <a:effectLst/>
                <a:latin typeface="Calibri" panose="020F0502020204030204" pitchFamily="34" charset="0"/>
                <a:ea typeface="Times New Roman" panose="02020603050405020304" pitchFamily="18" charset="0"/>
              </a:rPr>
              <a:t>The high-power consumption for the IoT platforms also blocks an important and promising direction to enable the sustainable deployment of large-scale embedded devices. This is to eliminate batteries from these platforms altogether. If we eliminate batteries, how do we power these devices?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GB" sz="1800" b="0" dirty="0">
                <a:solidFill>
                  <a:srgbClr val="0E101A"/>
                </a:solidFill>
                <a:effectLst/>
                <a:latin typeface="Calibri" panose="020F0502020204030204" pitchFamily="34" charset="0"/>
                <a:ea typeface="Times New Roman" panose="02020603050405020304" pitchFamily="18" charset="0"/>
              </a:rPr>
              <a:t>++</a:t>
            </a:r>
            <a:r>
              <a:rPr lang="en-SE" sz="1800" b="0" dirty="0">
                <a:solidFill>
                  <a:srgbClr val="0E101A"/>
                </a:solidFill>
                <a:effectLst/>
                <a:latin typeface="Calibri" panose="020F0502020204030204" pitchFamily="34" charset="0"/>
                <a:ea typeface="Times New Roman" panose="02020603050405020304" pitchFamily="18" charset="0"/>
              </a:rPr>
              <a:t>We use the fact that ambient energy sources surround us. We are constantly bombarded with radio frequency transmissions such as television, </a:t>
            </a:r>
            <a:r>
              <a:rPr lang="en-SE" sz="1800" b="0" dirty="0" err="1">
                <a:solidFill>
                  <a:srgbClr val="0E101A"/>
                </a:solidFill>
                <a:effectLst/>
                <a:latin typeface="Calibri" panose="020F0502020204030204" pitchFamily="34" charset="0"/>
                <a:ea typeface="Times New Roman" panose="02020603050405020304" pitchFamily="18" charset="0"/>
              </a:rPr>
              <a:t>wifi</a:t>
            </a:r>
            <a:r>
              <a:rPr lang="en-SE" sz="1800" b="0" dirty="0">
                <a:solidFill>
                  <a:srgbClr val="0E101A"/>
                </a:solidFill>
                <a:effectLst/>
                <a:latin typeface="Calibri" panose="020F0502020204030204" pitchFamily="34" charset="0"/>
                <a:ea typeface="Times New Roman" panose="02020603050405020304" pitchFamily="18" charset="0"/>
              </a:rPr>
              <a:t>, radio signals, or we have waste heat energy sources, or the indoor light is ubiquitous. All these sources could be harvested to derive energy to power the IoT devices and platforms and eliminate the overhead associated with batteries on these platforms. However, the challenge that we encounter is that we could only derive microwatts of power from these ambient sources, which is sufficient to power the sensors and microcontrollers. However, we need orders of magnitude higher power for operating radio transceivers such as </a:t>
            </a:r>
            <a:r>
              <a:rPr lang="en-SE" sz="1800" b="0" dirty="0" err="1">
                <a:solidFill>
                  <a:srgbClr val="0E101A"/>
                </a:solidFill>
                <a:effectLst/>
                <a:latin typeface="Calibri" panose="020F0502020204030204" pitchFamily="34" charset="0"/>
                <a:ea typeface="Times New Roman" panose="02020603050405020304" pitchFamily="18" charset="0"/>
              </a:rPr>
              <a:t>LoRa</a:t>
            </a:r>
            <a:r>
              <a:rPr lang="en-SE" sz="1800" b="0" dirty="0">
                <a:solidFill>
                  <a:srgbClr val="0E101A"/>
                </a:solidFill>
                <a:effectLst/>
                <a:latin typeface="Calibri" panose="020F0502020204030204" pitchFamily="34" charset="0"/>
                <a:ea typeface="Times New Roman" panose="02020603050405020304" pitchFamily="18" charset="0"/>
              </a:rPr>
              <a:t>. This makes it challenging, if not impossible, to power sensors through energy derived from the environment.</a:t>
            </a:r>
            <a:r>
              <a:rPr lang="en-SE" sz="1800" b="1" dirty="0">
                <a:effectLst/>
                <a:latin typeface="Times New Roman" panose="02020603050405020304" pitchFamily="18" charset="0"/>
                <a:ea typeface="Times New Roman" panose="02020603050405020304" pitchFamily="18" charset="0"/>
              </a:rPr>
              <a:t> </a:t>
            </a:r>
            <a:endParaRPr lang="en-SE" dirty="0"/>
          </a:p>
        </p:txBody>
      </p:sp>
      <p:sp>
        <p:nvSpPr>
          <p:cNvPr id="4" name="Slide Number Placeholder 3"/>
          <p:cNvSpPr>
            <a:spLocks noGrp="1"/>
          </p:cNvSpPr>
          <p:nvPr>
            <p:ph type="sldNum" sz="quarter" idx="5"/>
          </p:nvPr>
        </p:nvSpPr>
        <p:spPr/>
        <p:txBody>
          <a:bodyPr/>
          <a:lstStyle/>
          <a:p>
            <a:fld id="{87429048-48E3-CB4A-BCD4-0EFC36288878}" type="slidenum">
              <a:rPr lang="sv-SE" smtClean="0"/>
              <a:t>96</a:t>
            </a:fld>
            <a:endParaRPr lang="sv-SE"/>
          </a:p>
        </p:txBody>
      </p:sp>
    </p:spTree>
    <p:extLst>
      <p:ext uri="{BB962C8B-B14F-4D97-AF65-F5344CB8AC3E}">
        <p14:creationId xmlns:p14="http://schemas.microsoft.com/office/powerpoint/2010/main" val="41861408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99</a:t>
            </a:fld>
            <a:endParaRPr lang="en-US"/>
          </a:p>
        </p:txBody>
      </p:sp>
    </p:spTree>
    <p:extLst>
      <p:ext uri="{BB962C8B-B14F-4D97-AF65-F5344CB8AC3E}">
        <p14:creationId xmlns:p14="http://schemas.microsoft.com/office/powerpoint/2010/main" val="42480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115795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a:t>External power management for convenience</a:t>
            </a:r>
          </a:p>
        </p:txBody>
      </p:sp>
    </p:spTree>
    <p:extLst>
      <p:ext uri="{BB962C8B-B14F-4D97-AF65-F5344CB8AC3E}">
        <p14:creationId xmlns:p14="http://schemas.microsoft.com/office/powerpoint/2010/main" val="4209970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a:t>Only power management</a:t>
            </a:r>
          </a:p>
        </p:txBody>
      </p:sp>
    </p:spTree>
    <p:extLst>
      <p:ext uri="{BB962C8B-B14F-4D97-AF65-F5344CB8AC3E}">
        <p14:creationId xmlns:p14="http://schemas.microsoft.com/office/powerpoint/2010/main" val="37476299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77788" y="733425"/>
            <a:ext cx="6513512" cy="3665538"/>
          </a:xfrm>
        </p:spPr>
      </p:sp>
      <p:sp>
        <p:nvSpPr>
          <p:cNvPr id="3" name="Text Placeholder 2"/>
          <p:cNvSpPr>
            <a:spLocks noGrp="1"/>
          </p:cNvSpPr>
          <p:nvPr>
            <p:ph type="body" idx="3"/>
          </p:nvPr>
        </p:nvSpPr>
        <p:spPr/>
        <p:txBody>
          <a:bodyPr/>
          <a:lstStyle/>
          <a:p>
            <a:r>
              <a:rPr lang="es-ES_tradnl" altLang="en-US" dirty="0" err="1"/>
              <a:t>obvious</a:t>
            </a:r>
            <a:endParaRPr lang="es-ES_tradnl" altLang="en-US" dirty="0"/>
          </a:p>
        </p:txBody>
      </p:sp>
    </p:spTree>
    <p:extLst>
      <p:ext uri="{BB962C8B-B14F-4D97-AF65-F5344CB8AC3E}">
        <p14:creationId xmlns:p14="http://schemas.microsoft.com/office/powerpoint/2010/main" val="31607148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103</a:t>
            </a:fld>
            <a:endParaRPr lang="en-US"/>
          </a:p>
        </p:txBody>
      </p:sp>
    </p:spTree>
    <p:extLst>
      <p:ext uri="{BB962C8B-B14F-4D97-AF65-F5344CB8AC3E}">
        <p14:creationId xmlns:p14="http://schemas.microsoft.com/office/powerpoint/2010/main" val="2923598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107</a:t>
            </a:fld>
            <a:endParaRPr lang="en-US"/>
          </a:p>
        </p:txBody>
      </p:sp>
    </p:spTree>
    <p:extLst>
      <p:ext uri="{BB962C8B-B14F-4D97-AF65-F5344CB8AC3E}">
        <p14:creationId xmlns:p14="http://schemas.microsoft.com/office/powerpoint/2010/main" val="13425653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108</a:t>
            </a:fld>
            <a:endParaRPr lang="en-US"/>
          </a:p>
        </p:txBody>
      </p:sp>
    </p:spTree>
    <p:extLst>
      <p:ext uri="{BB962C8B-B14F-4D97-AF65-F5344CB8AC3E}">
        <p14:creationId xmlns:p14="http://schemas.microsoft.com/office/powerpoint/2010/main" val="5971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86131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417624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SG" dirty="0">
                <a:solidFill>
                  <a:srgbClr val="0E101A"/>
                </a:solidFill>
                <a:effectLst/>
              </a:rPr>
              <a:t>Let's begin by discussing Actuators. They are a crucial component in IoT devices, allowing them to modify physical quantities and interact with the environment.</a:t>
            </a:r>
          </a:p>
          <a:p>
            <a:pPr>
              <a:spcBef>
                <a:spcPts val="0"/>
              </a:spcBef>
              <a:spcAft>
                <a:spcPts val="0"/>
              </a:spcAft>
            </a:pPr>
            <a:endParaRPr lang="en-SG" dirty="0">
              <a:solidFill>
                <a:srgbClr val="0E101A"/>
              </a:solidFill>
              <a:effectLst/>
            </a:endParaRPr>
          </a:p>
          <a:p>
            <a:pPr>
              <a:spcBef>
                <a:spcPts val="0"/>
              </a:spcBef>
              <a:spcAft>
                <a:spcPts val="0"/>
              </a:spcAft>
            </a:pPr>
            <a:r>
              <a:rPr lang="en-SG" dirty="0">
                <a:solidFill>
                  <a:srgbClr val="0E101A"/>
                </a:solidFill>
                <a:effectLst/>
              </a:rPr>
              <a:t>Actuators come in various types, each with its unique function. Some of the most common types include:</a:t>
            </a:r>
          </a:p>
          <a:p>
            <a:pPr>
              <a:spcBef>
                <a:spcPts val="0"/>
              </a:spcBef>
              <a:spcAft>
                <a:spcPts val="0"/>
              </a:spcAft>
            </a:pPr>
            <a:endParaRPr lang="en-SG" dirty="0">
              <a:solidFill>
                <a:srgbClr val="0E101A"/>
              </a:solidFill>
              <a:effectLst/>
            </a:endParaRPr>
          </a:p>
          <a:p>
            <a:pPr>
              <a:spcBef>
                <a:spcPts val="0"/>
              </a:spcBef>
              <a:spcAft>
                <a:spcPts val="0"/>
              </a:spcAft>
              <a:buFont typeface="+mj-lt"/>
              <a:buAutoNum type="arabicPeriod"/>
            </a:pPr>
            <a:r>
              <a:rPr lang="en-SG" dirty="0">
                <a:solidFill>
                  <a:srgbClr val="0E101A"/>
                </a:solidFill>
                <a:effectLst/>
              </a:rPr>
              <a:t>Light/LEDs - These emit electromagnetic radiation in the light spectrum, providing us with a visual representation of the world.</a:t>
            </a:r>
          </a:p>
          <a:p>
            <a:pPr>
              <a:spcBef>
                <a:spcPts val="0"/>
              </a:spcBef>
              <a:spcAft>
                <a:spcPts val="0"/>
              </a:spcAft>
              <a:buFont typeface="+mj-lt"/>
              <a:buAutoNum type="arabicPeriod"/>
            </a:pPr>
            <a:endParaRPr lang="en-SG" dirty="0">
              <a:solidFill>
                <a:srgbClr val="0E101A"/>
              </a:solidFill>
              <a:effectLst/>
            </a:endParaRPr>
          </a:p>
          <a:p>
            <a:pPr>
              <a:spcBef>
                <a:spcPts val="0"/>
              </a:spcBef>
              <a:spcAft>
                <a:spcPts val="0"/>
              </a:spcAft>
              <a:buFont typeface="+mj-lt"/>
              <a:buAutoNum type="arabicPeriod"/>
            </a:pPr>
            <a:r>
              <a:rPr lang="en-SG" dirty="0">
                <a:solidFill>
                  <a:srgbClr val="0E101A"/>
                </a:solidFill>
                <a:effectLst/>
              </a:rPr>
              <a:t>Motors - These allow IoT devices to move and physically interact with their surroundings.</a:t>
            </a:r>
          </a:p>
          <a:p>
            <a:pPr>
              <a:spcBef>
                <a:spcPts val="0"/>
              </a:spcBef>
              <a:spcAft>
                <a:spcPts val="0"/>
              </a:spcAft>
              <a:buFont typeface="+mj-lt"/>
              <a:buAutoNum type="arabicPeriod"/>
            </a:pPr>
            <a:endParaRPr lang="en-SG" dirty="0">
              <a:solidFill>
                <a:srgbClr val="0E101A"/>
              </a:solidFill>
              <a:effectLst/>
            </a:endParaRPr>
          </a:p>
          <a:p>
            <a:pPr>
              <a:spcBef>
                <a:spcPts val="0"/>
              </a:spcBef>
              <a:spcAft>
                <a:spcPts val="0"/>
              </a:spcAft>
              <a:buFont typeface="+mj-lt"/>
              <a:buAutoNum type="arabicPeriod"/>
            </a:pPr>
            <a:r>
              <a:rPr lang="en-SG" dirty="0">
                <a:solidFill>
                  <a:srgbClr val="0E101A"/>
                </a:solidFill>
                <a:effectLst/>
              </a:rPr>
              <a:t>Speakers - These generate acoustic signals by emitting sound waves, allowing the device to communicate in the auditory domain.</a:t>
            </a:r>
          </a:p>
          <a:p>
            <a:pPr>
              <a:spcBef>
                <a:spcPts val="0"/>
              </a:spcBef>
              <a:spcAft>
                <a:spcPts val="0"/>
              </a:spcAft>
              <a:buFont typeface="+mj-lt"/>
              <a:buAutoNum type="arabicPeriod"/>
            </a:pPr>
            <a:endParaRPr lang="en-SG" dirty="0">
              <a:solidFill>
                <a:srgbClr val="0E101A"/>
              </a:solidFill>
              <a:effectLst/>
            </a:endParaRPr>
          </a:p>
          <a:p>
            <a:pPr>
              <a:spcBef>
                <a:spcPts val="0"/>
              </a:spcBef>
              <a:spcAft>
                <a:spcPts val="0"/>
              </a:spcAft>
            </a:pPr>
            <a:r>
              <a:rPr lang="en-SG" dirty="0">
                <a:solidFill>
                  <a:srgbClr val="0E101A"/>
                </a:solidFill>
                <a:effectLst/>
              </a:rPr>
              <a:t>It is important to note that the choice of the actuator depends on the specific task that the IoT device is designed to perform and the environment in which it will operate. As a result, each type of actuator has its advantages and disadvantages, and selecting the appropriate actuator will play a key role in determining the overall performance and effectiveness of the device.</a:t>
            </a:r>
          </a:p>
          <a:p>
            <a:pPr>
              <a:spcBef>
                <a:spcPts val="0"/>
              </a:spcBef>
              <a:spcAft>
                <a:spcPts val="0"/>
              </a:spcAft>
            </a:pPr>
            <a:br>
              <a:rPr lang="en-SG" dirty="0">
                <a:solidFill>
                  <a:srgbClr val="0E101A"/>
                </a:solidFill>
                <a:effectLst/>
              </a:rPr>
            </a:br>
            <a:endParaRPr lang="en-SG" dirty="0">
              <a:solidFill>
                <a:srgbClr val="0E101A"/>
              </a:solidFill>
              <a:effectLst/>
            </a:endParaRPr>
          </a:p>
          <a:p>
            <a:pPr>
              <a:spcBef>
                <a:spcPts val="0"/>
              </a:spcBef>
              <a:spcAft>
                <a:spcPts val="0"/>
              </a:spcAft>
            </a:pPr>
            <a:r>
              <a:rPr lang="en-SG" dirty="0">
                <a:solidFill>
                  <a:srgbClr val="0E101A"/>
                </a:solidFill>
                <a:effectLst/>
              </a:rPr>
              <a:t>Typically, actuation is an energy-expensive task.</a:t>
            </a:r>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344968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2023-02-07</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2023-02-07</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2023-02-07</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140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2023-02-07</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2023-02-07</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normAutofit/>
          </a:bodyPr>
          <a:lstStyle>
            <a:lvl1pPr>
              <a:defRPr sz="4000"/>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2023-02-07</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2023-02-07</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2023-02-07</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2023-02-07</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2023-02-07</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2023-02-07</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2023-02-07</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notesSlide" Target="../notesSlides/notesSlide62.xml"/><Relationship Id="rId16" Type="http://schemas.openxmlformats.org/officeDocument/2006/relationships/image" Target="../media/image104.sv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2.sv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2.xml"/><Relationship Id="rId1" Type="http://schemas.openxmlformats.org/officeDocument/2006/relationships/video" Target="https://www.youtube.com/embed/CwBAFwjyDDI?feature=oembed"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YVdQx6ZjGuo?feature=oembed"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slide" Target="slide41.xml"/></Relationships>
</file>

<file path=ppt/slides/_rels/slide3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eiserlab.github.io/ambuj/cs4222_assignment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mailto:I7-7700@3.6GHz" TargetMode="External"/><Relationship Id="rId4" Type="http://schemas.openxmlformats.org/officeDocument/2006/relationships/hyperlink" Target="mailto:I7-7600U@2.8GHz"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flippingphysics.com/standing-waves.html" TargetMode="External"/><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ieeexplore.ieee.org/stamp/stamp.jsp?arnumber=8368232" TargetMode="Externa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ideo" Target="https://www.youtube.com/embed/Aj056yXtq7g?feature=oembed" TargetMode="External"/><Relationship Id="rId4" Type="http://schemas.openxmlformats.org/officeDocument/2006/relationships/image" Target="../media/image57.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ideo" Target="https://www.youtube.com/embed/gX9cbxLSOkE?feature=oembed" TargetMode="External"/><Relationship Id="rId4" Type="http://schemas.openxmlformats.org/officeDocument/2006/relationships/image" Target="../media/image58.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ideo" Target="https://www.youtube.com/embed/snZWgAZqo2c?feature=oembed" TargetMode="External"/><Relationship Id="rId4" Type="http://schemas.openxmlformats.org/officeDocument/2006/relationships/image" Target="../media/image59.jpe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tiff"/><Relationship Id="rId4" Type="http://schemas.openxmlformats.org/officeDocument/2006/relationships/image" Target="../media/image67.tiff"/></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ideo" Target="https://www.youtube.com/embed/bThJP6Q1l1o?feature=oembed" TargetMode="Externa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jpg"/></Relationships>
</file>

<file path=ppt/slides/_rels/slide9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youtube.com/watch?v=jo6uW_lXxCg"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tif"/><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85.jpeg"/><Relationship Id="rId5" Type="http://schemas.openxmlformats.org/officeDocument/2006/relationships/image" Target="../media/image84.tif"/><Relationship Id="rId4" Type="http://schemas.openxmlformats.org/officeDocument/2006/relationships/image" Target="../media/image83.tif"/></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ideo" Target="https://www.youtube.com/embed/AiJwhE0pV18?feature=oembed"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2.xml"/><Relationship Id="rId1" Type="http://schemas.openxmlformats.org/officeDocument/2006/relationships/video" Target="https://www.youtube.com/embed/5f5JJTmbO4U?feature=oembed"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Definitions: What are sensors?</a:t>
            </a:r>
          </a:p>
        </p:txBody>
      </p:sp>
      <p:sp>
        <p:nvSpPr>
          <p:cNvPr id="3" name="Content Placeholder 2"/>
          <p:cNvSpPr>
            <a:spLocks noGrp="1"/>
          </p:cNvSpPr>
          <p:nvPr>
            <p:ph idx="1"/>
          </p:nvPr>
        </p:nvSpPr>
        <p:spPr>
          <a:xfrm>
            <a:off x="838199" y="1690687"/>
            <a:ext cx="11187023" cy="3816339"/>
          </a:xfrm>
        </p:spPr>
        <p:txBody>
          <a:bodyPr>
            <a:noAutofit/>
          </a:bodyPr>
          <a:lstStyle/>
          <a:p>
            <a:r>
              <a:rPr lang="en-US" dirty="0">
                <a:latin typeface="+mj-lt"/>
              </a:rPr>
              <a:t>Sensor is a device that measures a physical phenomenon</a:t>
            </a:r>
          </a:p>
          <a:p>
            <a:pPr lvl="1"/>
            <a:r>
              <a:rPr lang="en-US" dirty="0">
                <a:latin typeface="+mj-lt"/>
              </a:rPr>
              <a:t>Temperature sensor</a:t>
            </a:r>
          </a:p>
          <a:p>
            <a:pPr lvl="1"/>
            <a:r>
              <a:rPr lang="en-US" dirty="0">
                <a:latin typeface="+mj-lt"/>
              </a:rPr>
              <a:t>Humidity sensor</a:t>
            </a:r>
          </a:p>
          <a:p>
            <a:pPr lvl="1"/>
            <a:r>
              <a:rPr lang="en-US" dirty="0">
                <a:latin typeface="+mj-lt"/>
              </a:rPr>
              <a:t>Acoustic sensor</a:t>
            </a:r>
          </a:p>
          <a:p>
            <a:pPr lvl="1"/>
            <a:r>
              <a:rPr lang="en-US" dirty="0">
                <a:latin typeface="+mj-lt"/>
              </a:rPr>
              <a:t>Image sensor</a:t>
            </a:r>
          </a:p>
          <a:p>
            <a:pPr lvl="1"/>
            <a:r>
              <a:rPr lang="en-US" dirty="0">
                <a:latin typeface="+mj-lt"/>
              </a:rPr>
              <a:t>…….</a:t>
            </a:r>
          </a:p>
          <a:p>
            <a:endParaRPr lang="en-US" b="1" dirty="0">
              <a:latin typeface="+mj-lt"/>
            </a:endParaRPr>
          </a:p>
          <a:p>
            <a:r>
              <a:rPr lang="en-US" dirty="0">
                <a:latin typeface="+mj-lt"/>
              </a:rPr>
              <a:t>Sensors have become numerous, and are very low-power, and capable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10</a:t>
            </a:fld>
            <a:endParaRPr lang="sv-SE" dirty="0"/>
          </a:p>
        </p:txBody>
      </p:sp>
    </p:spTree>
    <p:extLst>
      <p:ext uri="{BB962C8B-B14F-4D97-AF65-F5344CB8AC3E}">
        <p14:creationId xmlns:p14="http://schemas.microsoft.com/office/powerpoint/2010/main" val="163953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59EDA0-296C-4BA5-901B-5BF081192963}" type="slidenum">
              <a:rPr lang="es-ES" sz="1200"/>
              <a:t>100</a:t>
            </a:fld>
            <a:endParaRPr lang="es-ES" sz="1200"/>
          </a:p>
        </p:txBody>
      </p:sp>
      <p:pic>
        <p:nvPicPr>
          <p:cNvPr id="11" name="Picture 10" descr="backvlc-anon"/>
          <p:cNvPicPr>
            <a:picLocks noChangeAspect="1"/>
          </p:cNvPicPr>
          <p:nvPr/>
        </p:nvPicPr>
        <p:blipFill>
          <a:blip r:embed="rId3"/>
          <a:stretch>
            <a:fillRect/>
          </a:stretch>
        </p:blipFill>
        <p:spPr>
          <a:xfrm>
            <a:off x="4079082" y="2019301"/>
            <a:ext cx="4010501" cy="3415189"/>
          </a:xfrm>
          <a:prstGeom prst="rect">
            <a:avLst/>
          </a:prstGeom>
        </p:spPr>
      </p:pic>
      <p:sp>
        <p:nvSpPr>
          <p:cNvPr id="14" name="Rounded Rectangle 13"/>
          <p:cNvSpPr/>
          <p:nvPr/>
        </p:nvSpPr>
        <p:spPr>
          <a:xfrm>
            <a:off x="4079082" y="3366611"/>
            <a:ext cx="2367439" cy="1242060"/>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ounded Rectangle 14"/>
          <p:cNvSpPr/>
          <p:nvPr/>
        </p:nvSpPr>
        <p:spPr>
          <a:xfrm>
            <a:off x="6907531" y="4003359"/>
            <a:ext cx="760571" cy="500539"/>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ounded Rectangle 16"/>
          <p:cNvSpPr/>
          <p:nvPr/>
        </p:nvSpPr>
        <p:spPr>
          <a:xfrm>
            <a:off x="6033135" y="2308384"/>
            <a:ext cx="1961198" cy="1058228"/>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p:cNvPicPr>
            <a:picLocks noChangeAspect="1"/>
          </p:cNvPicPr>
          <p:nvPr/>
        </p:nvPicPr>
        <p:blipFill>
          <a:blip r:embed="rId4">
            <a:clrChange>
              <a:clrFrom>
                <a:srgbClr val="FFFFFF">
                  <a:alpha val="100000"/>
                </a:srgbClr>
              </a:clrFrom>
              <a:clrTo>
                <a:srgbClr val="FFFFFF">
                  <a:alpha val="100000"/>
                  <a:alpha val="0"/>
                </a:srgbClr>
              </a:clrTo>
            </a:clrChange>
          </a:blip>
          <a:srcRect l="6004" t="7857" r="9390" b="9071"/>
          <a:stretch>
            <a:fillRect/>
          </a:stretch>
        </p:blipFill>
        <p:spPr>
          <a:xfrm>
            <a:off x="8503445" y="4303871"/>
            <a:ext cx="1233011" cy="1211104"/>
          </a:xfrm>
          <a:prstGeom prst="rect">
            <a:avLst/>
          </a:prstGeom>
        </p:spPr>
      </p:pic>
      <p:sp>
        <p:nvSpPr>
          <p:cNvPr id="28" name="Rounded Rectangle 27"/>
          <p:cNvSpPr/>
          <p:nvPr/>
        </p:nvSpPr>
        <p:spPr>
          <a:xfrm>
            <a:off x="8419625" y="4224339"/>
            <a:ext cx="1400651" cy="1370171"/>
          </a:xfrm>
          <a:prstGeom prst="roundRect">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p:cNvCxnSpPr/>
          <p:nvPr/>
        </p:nvCxnSpPr>
        <p:spPr>
          <a:xfrm>
            <a:off x="7819550" y="4760119"/>
            <a:ext cx="760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819550" y="4909185"/>
            <a:ext cx="760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2208849" y="3820955"/>
            <a:ext cx="1948339" cy="321945"/>
          </a:xfrm>
          <a:prstGeom prst="rect">
            <a:avLst/>
          </a:prstGeom>
          <a:noFill/>
        </p:spPr>
        <p:txBody>
          <a:bodyPr wrap="square" rtlCol="0">
            <a:spAutoFit/>
          </a:bodyPr>
          <a:lstStyle/>
          <a:p>
            <a:r>
              <a:rPr lang="es-ES_tradnl" altLang="en-US" sz="1500" b="1" i="1"/>
              <a:t>LiFi Front-end</a:t>
            </a:r>
          </a:p>
        </p:txBody>
      </p:sp>
      <p:sp>
        <p:nvSpPr>
          <p:cNvPr id="32" name="Text Box 31"/>
          <p:cNvSpPr txBox="1"/>
          <p:nvPr/>
        </p:nvSpPr>
        <p:spPr>
          <a:xfrm>
            <a:off x="8089583" y="2687956"/>
            <a:ext cx="2663666" cy="321945"/>
          </a:xfrm>
          <a:prstGeom prst="rect">
            <a:avLst/>
          </a:prstGeom>
          <a:noFill/>
        </p:spPr>
        <p:txBody>
          <a:bodyPr wrap="square" rtlCol="0">
            <a:spAutoFit/>
          </a:bodyPr>
          <a:lstStyle/>
          <a:p>
            <a:r>
              <a:rPr lang="es-ES_tradnl" altLang="en-US" sz="1500" b="1" i="1"/>
              <a:t>Backscatter modulator</a:t>
            </a:r>
          </a:p>
        </p:txBody>
      </p:sp>
      <p:sp>
        <p:nvSpPr>
          <p:cNvPr id="33" name="Text Box 32"/>
          <p:cNvSpPr txBox="1"/>
          <p:nvPr/>
        </p:nvSpPr>
        <p:spPr>
          <a:xfrm>
            <a:off x="8181499" y="3820955"/>
            <a:ext cx="2663666" cy="321945"/>
          </a:xfrm>
          <a:prstGeom prst="rect">
            <a:avLst/>
          </a:prstGeom>
          <a:noFill/>
        </p:spPr>
        <p:txBody>
          <a:bodyPr wrap="square" rtlCol="0">
            <a:spAutoFit/>
          </a:bodyPr>
          <a:lstStyle/>
          <a:p>
            <a:r>
              <a:rPr lang="es-ES_tradnl" altLang="en-US" sz="1500" b="1" i="1"/>
              <a:t>MCU</a:t>
            </a:r>
          </a:p>
        </p:txBody>
      </p:sp>
      <p:sp>
        <p:nvSpPr>
          <p:cNvPr id="34" name="Text Box 33"/>
          <p:cNvSpPr txBox="1"/>
          <p:nvPr/>
        </p:nvSpPr>
        <p:spPr>
          <a:xfrm>
            <a:off x="7895749" y="5611179"/>
            <a:ext cx="2663666" cy="321945"/>
          </a:xfrm>
          <a:prstGeom prst="rect">
            <a:avLst/>
          </a:prstGeom>
          <a:noFill/>
        </p:spPr>
        <p:txBody>
          <a:bodyPr wrap="square" rtlCol="0">
            <a:spAutoFit/>
          </a:bodyPr>
          <a:lstStyle/>
          <a:p>
            <a:r>
              <a:rPr lang="es-ES_tradnl" altLang="en-US" sz="1500" b="1" i="1"/>
              <a:t>Power management</a:t>
            </a:r>
          </a:p>
        </p:txBody>
      </p:sp>
      <p:sp>
        <p:nvSpPr>
          <p:cNvPr id="20" name="Title 1">
            <a:extLst>
              <a:ext uri="{FF2B5EF4-FFF2-40B4-BE49-F238E27FC236}">
                <a16:creationId xmlns:a16="http://schemas.microsoft.com/office/drawing/2014/main" id="{CCACC061-330F-B541-9F12-FCF398251707}"/>
              </a:ext>
            </a:extLst>
          </p:cNvPr>
          <p:cNvSpPr>
            <a:spLocks noGrp="1"/>
          </p:cNvSpPr>
          <p:nvPr>
            <p:ph type="title"/>
          </p:nvPr>
        </p:nvSpPr>
        <p:spPr>
          <a:xfrm>
            <a:off x="838200" y="365125"/>
            <a:ext cx="10515600" cy="1325563"/>
          </a:xfrm>
        </p:spPr>
        <p:txBody>
          <a:bodyPr>
            <a:normAutofit/>
          </a:bodyPr>
          <a:lstStyle/>
          <a:p>
            <a:r>
              <a:rPr lang="en-US" sz="4000" dirty="0"/>
              <a:t>EDISON : Communication through visible light</a:t>
            </a:r>
          </a:p>
        </p:txBody>
      </p:sp>
      <p:sp>
        <p:nvSpPr>
          <p:cNvPr id="3" name="Footer Placeholder 2">
            <a:extLst>
              <a:ext uri="{FF2B5EF4-FFF2-40B4-BE49-F238E27FC236}">
                <a16:creationId xmlns:a16="http://schemas.microsoft.com/office/drawing/2014/main" id="{34E35211-457F-4FB4-950C-987E92ECF148}"/>
              </a:ext>
            </a:extLst>
          </p:cNvPr>
          <p:cNvSpPr>
            <a:spLocks noGrp="1"/>
          </p:cNvSpPr>
          <p:nvPr>
            <p:ph type="ftr" sz="quarter" idx="11"/>
          </p:nvPr>
        </p:nvSpPr>
        <p:spPr/>
        <p:txBody>
          <a:bodyPr/>
          <a:lstStyle/>
          <a:p>
            <a:r>
              <a:rPr lang="sv-SE" dirty="0" err="1"/>
              <a:t>ambujv@nus.edu.sg</a:t>
            </a:r>
            <a:endParaRPr lang="sv-SE" dirty="0"/>
          </a:p>
        </p:txBody>
      </p:sp>
      <p:sp>
        <p:nvSpPr>
          <p:cNvPr id="18" name="TextBox 17">
            <a:extLst>
              <a:ext uri="{FF2B5EF4-FFF2-40B4-BE49-F238E27FC236}">
                <a16:creationId xmlns:a16="http://schemas.microsoft.com/office/drawing/2014/main" id="{AACEEE45-A0A8-6690-3DE1-435B16D8DD22}"/>
              </a:ext>
            </a:extLst>
          </p:cNvPr>
          <p:cNvSpPr txBox="1"/>
          <p:nvPr/>
        </p:nvSpPr>
        <p:spPr>
          <a:xfrm>
            <a:off x="838200" y="5883653"/>
            <a:ext cx="10690234" cy="584775"/>
          </a:xfrm>
          <a:prstGeom prst="rect">
            <a:avLst/>
          </a:prstGeom>
          <a:noFill/>
        </p:spPr>
        <p:txBody>
          <a:bodyPr wrap="square" rtlCol="0">
            <a:spAutoFit/>
          </a:bodyPr>
          <a:lstStyle/>
          <a:p>
            <a:pPr algn="ctr"/>
            <a:r>
              <a:rPr lang="en-US" sz="1600" dirty="0" err="1">
                <a:latin typeface="+mj-lt"/>
              </a:rPr>
              <a:t>Galliesto</a:t>
            </a:r>
            <a:r>
              <a:rPr lang="en-US" sz="1600" dirty="0">
                <a:latin typeface="+mj-lt"/>
              </a:rPr>
              <a:t> et al. ” T</a:t>
            </a:r>
            <a:r>
              <a:rPr lang="en-GB" sz="1600" dirty="0">
                <a:latin typeface="+mj-lt"/>
              </a:rPr>
              <a:t>wo to tango hybrid light and backscatter networks for next billion devices</a:t>
            </a:r>
            <a:r>
              <a:rPr lang="en-US" sz="1600" dirty="0">
                <a:latin typeface="+mj-lt"/>
              </a:rPr>
              <a:t>” ACM MOBISYS 2020</a:t>
            </a:r>
          </a:p>
          <a:p>
            <a:pPr algn="ctr"/>
            <a:r>
              <a:rPr lang="en-US" sz="1600" dirty="0">
                <a:latin typeface="+mj-lt"/>
              </a:rPr>
              <a:t>(co-primary author with me)</a:t>
            </a:r>
          </a:p>
        </p:txBody>
      </p:sp>
    </p:spTree>
    <p:extLst>
      <p:ext uri="{BB962C8B-B14F-4D97-AF65-F5344CB8AC3E}">
        <p14:creationId xmlns:p14="http://schemas.microsoft.com/office/powerpoint/2010/main" val="18594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7" grpId="0" bldLvl="0" animBg="1"/>
      <p:bldP spid="28" grpId="0" bldLvl="0" animBg="1"/>
      <p:bldP spid="31" grpId="0"/>
      <p:bldP spid="32" grpId="0"/>
      <p:bldP spid="33" grpId="0"/>
      <p:bldP spid="3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20-05-10 20-40-52"/>
          <p:cNvPicPr>
            <a:picLocks noChangeAspect="1"/>
          </p:cNvPicPr>
          <p:nvPr/>
        </p:nvPicPr>
        <p:blipFill>
          <a:blip r:embed="rId3"/>
          <a:srcRect l="10739" t="19091" r="492" b="11167"/>
          <a:stretch>
            <a:fillRect/>
          </a:stretch>
        </p:blipFill>
        <p:spPr>
          <a:xfrm>
            <a:off x="3137060" y="1949291"/>
            <a:ext cx="6696551" cy="2959418"/>
          </a:xfrm>
          <a:prstGeom prst="rect">
            <a:avLst/>
          </a:prstGeom>
        </p:spPr>
      </p:pic>
      <p:sp>
        <p:nvSpPr>
          <p:cNvPr id="9" name="Oval 8"/>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497490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2"/>
          </p:nvPr>
        </p:nvSpPr>
        <p:spPr/>
        <p:txBody>
          <a:bodyPr/>
          <a:lstStyle/>
          <a:p>
            <a:fld id="{BD59EDA0-296C-4BA5-901B-5BF081192963}" type="slidenum">
              <a:rPr lang="es-ES" sz="1200"/>
              <a:t>101</a:t>
            </a:fld>
            <a:endParaRPr lang="es-ES" sz="1200"/>
          </a:p>
        </p:txBody>
      </p:sp>
      <p:sp>
        <p:nvSpPr>
          <p:cNvPr id="7" name="Oval 6"/>
          <p:cNvSpPr/>
          <p:nvPr/>
        </p:nvSpPr>
        <p:spPr>
          <a:xfrm>
            <a:off x="6056949"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6056949" y="5185887"/>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3921444" y="4250532"/>
            <a:ext cx="215741" cy="2157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itle 15"/>
          <p:cNvSpPr>
            <a:spLocks noGrp="1"/>
          </p:cNvSpPr>
          <p:nvPr>
            <p:ph type="title"/>
          </p:nvPr>
        </p:nvSpPr>
        <p:spPr/>
        <p:txBody>
          <a:bodyPr>
            <a:normAutofit/>
          </a:bodyPr>
          <a:lstStyle/>
          <a:p>
            <a:r>
              <a:rPr lang="en-US" sz="4000" dirty="0"/>
              <a:t>Energy flow within the EDISON tag</a:t>
            </a:r>
            <a:endParaRPr lang="es-ES_tradnl" altLang="es-ES" sz="4000" dirty="0"/>
          </a:p>
        </p:txBody>
      </p:sp>
      <p:sp>
        <p:nvSpPr>
          <p:cNvPr id="4" name="Footer Placeholder 3">
            <a:extLst>
              <a:ext uri="{FF2B5EF4-FFF2-40B4-BE49-F238E27FC236}">
                <a16:creationId xmlns:a16="http://schemas.microsoft.com/office/drawing/2014/main" id="{A294A48A-8813-4AB1-940C-FEDD669AE1F6}"/>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630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0" presetClass="path" presetSubtype="0" repeatCount="indefinite" accel="50000" decel="50000" fill="hold" grpId="0" nodeType="afterEffect">
                                  <p:stCondLst>
                                    <p:cond delay="0"/>
                                  </p:stCondLst>
                                  <p:childTnLst>
                                    <p:animMotion origin="layout" path="M 0 0 L 0 -0.183981 " pathEditMode="relative" rAng="0" ptsTypes="">
                                      <p:cBhvr>
                                        <p:cTn id="10" dur="2000" fill="hold"/>
                                        <p:tgtEl>
                                          <p:spTgt spid="8"/>
                                        </p:tgtEl>
                                        <p:attrNameLst>
                                          <p:attrName>ppt_x</p:attrName>
                                          <p:attrName>ppt_y</p:attrName>
                                        </p:attrNameLst>
                                      </p:cBhvr>
                                      <p:rCtr x="0" y="-68"/>
                                    </p:animMotion>
                                  </p:childTnLst>
                                </p:cTn>
                              </p:par>
                              <p:par>
                                <p:cTn id="11" presetID="10" presetClass="entr" presetSubtype="0" fill="hold" grpId="1"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2500"/>
                            </p:stCondLst>
                            <p:childTnLst>
                              <p:par>
                                <p:cTn id="15" presetID="0" presetClass="path" presetSubtype="0" repeatCount="indefinite" accel="50000" decel="50000" fill="hold" grpId="0" nodeType="afterEffect">
                                  <p:stCondLst>
                                    <p:cond delay="0"/>
                                  </p:stCondLst>
                                  <p:childTnLst>
                                    <p:animMotion origin="layout" path="M 0 0 L -0.118125 0 " pathEditMode="relative" ptsTypes="">
                                      <p:cBhvr>
                                        <p:cTn id="16" dur="2000" fill="hold"/>
                                        <p:tgtEl>
                                          <p:spTgt spid="7"/>
                                        </p:tgtEl>
                                        <p:attrNameLst>
                                          <p:attrName>ppt_x</p:attrName>
                                          <p:attrName>ppt_y</p:attrName>
                                        </p:attrNameLst>
                                      </p:cBhvr>
                                    </p:animMotion>
                                  </p:childTnLst>
                                </p:cTn>
                              </p:par>
                              <p:par>
                                <p:cTn id="17" presetID="10" presetClass="entr" presetSubtype="0" fill="hold" grpId="1" nodeType="withEffect">
                                  <p:stCondLst>
                                    <p:cond delay="1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4500"/>
                            </p:stCondLst>
                            <p:childTnLst>
                              <p:par>
                                <p:cTn id="21" presetID="0" presetClass="path" presetSubtype="0" repeatCount="indefinite" accel="50000" decel="50000" fill="hold" grpId="0" nodeType="afterEffect">
                                  <p:stCondLst>
                                    <p:cond delay="0"/>
                                  </p:stCondLst>
                                  <p:childTnLst>
                                    <p:animMotion origin="layout" path="M 0 0 L -0.118125 0 " pathEditMode="relative" ptsTypes="">
                                      <p:cBhvr>
                                        <p:cTn id="22" dur="2000" fill="hold"/>
                                        <p:tgtEl>
                                          <p:spTgt spid="9"/>
                                        </p:tgtEl>
                                        <p:attrNameLst>
                                          <p:attrName>ppt_x</p:attrName>
                                          <p:attrName>ppt_y</p:attrName>
                                        </p:attrNameLst>
                                      </p:cBhvr>
                                    </p:animMotion>
                                  </p:childTnLst>
                                </p:cTn>
                              </p:par>
                              <p:par>
                                <p:cTn id="23" presetID="10" presetClass="entr" presetSubtype="0" fill="hold" grpId="1" nodeType="withEffect">
                                  <p:stCondLst>
                                    <p:cond delay="15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6500"/>
                            </p:stCondLst>
                            <p:childTnLst>
                              <p:par>
                                <p:cTn id="27" presetID="0" presetClass="path" presetSubtype="0" repeatCount="indefinite" accel="50000" decel="50000" fill="hold" grpId="0" nodeType="afterEffect">
                                  <p:stCondLst>
                                    <p:cond delay="0"/>
                                  </p:stCondLst>
                                  <p:childTnLst>
                                    <p:animMotion origin="layout" path="M 0 0 L 0.113906 0 " pathEditMode="relative" rAng="0" ptsTypes="">
                                      <p:cBhvr>
                                        <p:cTn id="28" dur="2000" fill="hold"/>
                                        <p:tgtEl>
                                          <p:spTgt spid="11"/>
                                        </p:tgtEl>
                                        <p:attrNameLst>
                                          <p:attrName>ppt_x</p:attrName>
                                          <p:attrName>ppt_y</p:attrName>
                                        </p:attrNameLst>
                                      </p:cBhvr>
                                      <p:rCtr x="-59" y="0"/>
                                    </p:animMotion>
                                  </p:childTnLst>
                                </p:cTn>
                              </p:par>
                              <p:par>
                                <p:cTn id="29" presetID="10" presetClass="entr" presetSubtype="0" fill="hold" grpId="1" nodeType="withEffect">
                                  <p:stCondLst>
                                    <p:cond delay="1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1" nodeType="withEffect">
                                  <p:stCondLst>
                                    <p:cond delay="1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1"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8500"/>
                            </p:stCondLst>
                            <p:childTnLst>
                              <p:par>
                                <p:cTn id="39" presetID="0" presetClass="path" presetSubtype="0" repeatCount="indefinite" accel="50000" decel="50000" fill="hold" grpId="0" nodeType="afterEffect">
                                  <p:stCondLst>
                                    <p:cond delay="0"/>
                                  </p:stCondLst>
                                  <p:childTnLst>
                                    <p:animMotion origin="layout" path="M 0 0 L -0.0025 -0.221111 L 0.129375 -0.222222 L 0.12875 -0.252222 " pathEditMode="relative" ptsTypes="">
                                      <p:cBhvr>
                                        <p:cTn id="40" dur="2000" fill="hold"/>
                                        <p:tgtEl>
                                          <p:spTgt spid="13"/>
                                        </p:tgtEl>
                                        <p:attrNameLst>
                                          <p:attrName>ppt_x</p:attrName>
                                          <p:attrName>ppt_y</p:attrName>
                                        </p:attrNameLst>
                                      </p:cBhvr>
                                    </p:animMotion>
                                  </p:childTnLst>
                                </p:cTn>
                              </p:par>
                              <p:par>
                                <p:cTn id="41" presetID="0" presetClass="path" presetSubtype="0" repeatCount="indefinite" accel="50000" decel="50000" fill="hold" grpId="0" nodeType="withEffect">
                                  <p:stCondLst>
                                    <p:cond delay="0"/>
                                  </p:stCondLst>
                                  <p:childTnLst>
                                    <p:animMotion origin="layout" path="M 0 0 L 0 -0.254167 " pathEditMode="relative" rAng="0" ptsTypes="">
                                      <p:cBhvr>
                                        <p:cTn id="42" dur="2000" fill="hold"/>
                                        <p:tgtEl>
                                          <p:spTgt spid="12"/>
                                        </p:tgtEl>
                                        <p:attrNameLst>
                                          <p:attrName>ppt_x</p:attrName>
                                          <p:attrName>ppt_y</p:attrName>
                                        </p:attrNameLst>
                                      </p:cBhvr>
                                      <p:rCtr x="0" y="-91"/>
                                    </p:animMotion>
                                  </p:childTnLst>
                                </p:cTn>
                              </p:par>
                              <p:par>
                                <p:cTn id="43" presetID="0" presetClass="path" presetSubtype="0" repeatCount="indefinite" accel="50000" decel="50000" fill="hold" grpId="0" nodeType="withEffect">
                                  <p:stCondLst>
                                    <p:cond delay="0"/>
                                  </p:stCondLst>
                                  <p:childTnLst>
                                    <p:animMotion origin="layout" path="M 0 0 L -0.0025 -0.216667 L 0.20375 -0.216667 " pathEditMode="relative" ptsTypes="">
                                      <p:cBhvr>
                                        <p:cTn id="44"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12" grpId="0" bldLvl="0" animBg="1"/>
      <p:bldP spid="12" grpId="1" bldLvl="0" animBg="1"/>
      <p:bldP spid="13" grpId="0" bldLvl="0" animBg="1"/>
      <p:bldP spid="13" grpId="1" bldLvl="0" animBg="1"/>
      <p:bldP spid="14" grpId="0" bldLvl="0" animBg="1"/>
      <p:bldP spid="14" grpId="1" bldLvl="0" animBg="1"/>
      <p:bldP spid="7" grpId="0" bldLvl="0" animBg="1"/>
      <p:bldP spid="7" grpId="1" bldLvl="0" animBg="1"/>
      <p:bldP spid="8" grpId="0" bldLvl="0" animBg="1"/>
      <p:bldP spid="8" grpId="1" bldLvl="0" animBg="1"/>
      <p:bldP spid="11" grpId="0" bldLvl="0" animBg="1"/>
      <p:bldP spid="11" grpId="1"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oom"/>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8395" y="1885475"/>
            <a:ext cx="8036719" cy="4143375"/>
          </a:xfrm>
          <a:prstGeom prst="rect">
            <a:avLst/>
          </a:prstGeom>
        </p:spPr>
      </p:pic>
      <p:pic>
        <p:nvPicPr>
          <p:cNvPr id="20" name="Picture 19" descr="illumination"/>
          <p:cNvPicPr>
            <a:picLocks noChangeAspect="1"/>
          </p:cNvPicPr>
          <p:nvPr/>
        </p:nvPicPr>
        <p:blipFill>
          <a:blip r:embed="rId5">
            <a:extLst>
              <a:ext uri="{96DAC541-7B7A-43D3-8B79-37D633B846F1}">
                <asvg:svgBlip xmlns:asvg="http://schemas.microsoft.com/office/drawing/2016/SVG/main" r:embed="rId6"/>
              </a:ext>
            </a:extLst>
          </a:blip>
          <a:srcRect t="43277" b="32936"/>
          <a:stretch>
            <a:fillRect/>
          </a:stretch>
        </p:blipFill>
        <p:spPr>
          <a:xfrm>
            <a:off x="2466023" y="3048000"/>
            <a:ext cx="7890510" cy="2787968"/>
          </a:xfrm>
          <a:prstGeom prst="rect">
            <a:avLst/>
          </a:prstGeom>
        </p:spPr>
      </p:pic>
      <p:sp>
        <p:nvSpPr>
          <p:cNvPr id="2" name="Title 1"/>
          <p:cNvSpPr>
            <a:spLocks noGrp="1"/>
          </p:cNvSpPr>
          <p:nvPr>
            <p:ph type="title"/>
          </p:nvPr>
        </p:nvSpPr>
        <p:spPr/>
        <p:txBody>
          <a:bodyPr>
            <a:normAutofit/>
          </a:bodyPr>
          <a:lstStyle/>
          <a:p>
            <a:r>
              <a:rPr lang="en-US" altLang="es-ES" sz="4000" dirty="0"/>
              <a:t>Overview of the Edison system</a:t>
            </a:r>
            <a:endParaRPr lang="es-ES_tradnl" altLang="es-ES" sz="4000" dirty="0"/>
          </a:p>
        </p:txBody>
      </p:sp>
      <p:sp>
        <p:nvSpPr>
          <p:cNvPr id="5" name="Slide Number Placeholder 4"/>
          <p:cNvSpPr>
            <a:spLocks noGrp="1"/>
          </p:cNvSpPr>
          <p:nvPr>
            <p:ph type="sldNum" sz="quarter" idx="12"/>
          </p:nvPr>
        </p:nvSpPr>
        <p:spPr/>
        <p:txBody>
          <a:bodyPr/>
          <a:lstStyle/>
          <a:p>
            <a:fld id="{BD59EDA0-296C-4BA5-901B-5BF081192963}" type="slidenum">
              <a:rPr lang="es-ES" sz="1200"/>
              <a:t>102</a:t>
            </a:fld>
            <a:endParaRPr lang="es-ES" sz="1200"/>
          </a:p>
        </p:txBody>
      </p:sp>
      <p:grpSp>
        <p:nvGrpSpPr>
          <p:cNvPr id="14" name="Group 13"/>
          <p:cNvGrpSpPr/>
          <p:nvPr/>
        </p:nvGrpSpPr>
        <p:grpSpPr>
          <a:xfrm>
            <a:off x="4898709" y="2240757"/>
            <a:ext cx="3118485" cy="701993"/>
            <a:chOff x="6182" y="2905"/>
            <a:chExt cx="6548" cy="1474"/>
          </a:xfrm>
        </p:grpSpPr>
        <p:pic>
          <p:nvPicPr>
            <p:cNvPr id="8" name="Picture 7"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6182" y="2905"/>
              <a:ext cx="804" cy="1474"/>
            </a:xfrm>
            <a:prstGeom prst="rect">
              <a:avLst/>
            </a:prstGeom>
          </p:spPr>
        </p:pic>
        <p:pic>
          <p:nvPicPr>
            <p:cNvPr id="9" name="Picture 8"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7618" y="2905"/>
              <a:ext cx="804" cy="1474"/>
            </a:xfrm>
            <a:prstGeom prst="rect">
              <a:avLst/>
            </a:prstGeom>
          </p:spPr>
        </p:pic>
        <p:pic>
          <p:nvPicPr>
            <p:cNvPr id="10" name="Picture 9"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11926" y="2905"/>
              <a:ext cx="804" cy="1474"/>
            </a:xfrm>
            <a:prstGeom prst="rect">
              <a:avLst/>
            </a:prstGeom>
          </p:spPr>
        </p:pic>
        <p:pic>
          <p:nvPicPr>
            <p:cNvPr id="11" name="Picture 10"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10482" y="2905"/>
              <a:ext cx="804" cy="1474"/>
            </a:xfrm>
            <a:prstGeom prst="rect">
              <a:avLst/>
            </a:prstGeom>
          </p:spPr>
        </p:pic>
        <p:pic>
          <p:nvPicPr>
            <p:cNvPr id="13" name="Picture 12" descr="bulb"/>
            <p:cNvPicPr>
              <a:picLocks noChangeAspect="1"/>
            </p:cNvPicPr>
            <p:nvPr/>
          </p:nvPicPr>
          <p:blipFill>
            <a:blip r:embed="rId7">
              <a:extLst>
                <a:ext uri="{96DAC541-7B7A-43D3-8B79-37D633B846F1}">
                  <asvg:svgBlip xmlns:asvg="http://schemas.microsoft.com/office/drawing/2016/SVG/main" r:embed="rId8"/>
                </a:ext>
              </a:extLst>
            </a:blip>
            <a:srcRect l="45753" t="34694" r="48100" b="57414"/>
            <a:stretch>
              <a:fillRect/>
            </a:stretch>
          </p:blipFill>
          <p:spPr>
            <a:xfrm>
              <a:off x="9054" y="2905"/>
              <a:ext cx="804" cy="1474"/>
            </a:xfrm>
            <a:prstGeom prst="rect">
              <a:avLst/>
            </a:prstGeom>
          </p:spPr>
        </p:pic>
      </p:grpSp>
      <p:pic>
        <p:nvPicPr>
          <p:cNvPr id="24" name="Picture 23" descr="edge"/>
          <p:cNvPicPr>
            <a:picLocks noChangeAspect="1"/>
          </p:cNvPicPr>
          <p:nvPr/>
        </p:nvPicPr>
        <p:blipFill>
          <a:blip r:embed="rId9">
            <a:extLst>
              <a:ext uri="{96DAC541-7B7A-43D3-8B79-37D633B846F1}">
                <asvg:svgBlip xmlns:asvg="http://schemas.microsoft.com/office/drawing/2016/SVG/main" r:embed="rId10"/>
              </a:ext>
            </a:extLst>
          </a:blip>
          <a:srcRect l="42885" t="45821" r="45967" b="47734"/>
          <a:stretch>
            <a:fillRect/>
          </a:stretch>
        </p:blipFill>
        <p:spPr>
          <a:xfrm>
            <a:off x="9630251" y="2942750"/>
            <a:ext cx="594360" cy="486251"/>
          </a:xfrm>
          <a:prstGeom prst="rect">
            <a:avLst/>
          </a:prstGeom>
        </p:spPr>
      </p:pic>
      <p:grpSp>
        <p:nvGrpSpPr>
          <p:cNvPr id="41" name="Group 40"/>
          <p:cNvGrpSpPr/>
          <p:nvPr/>
        </p:nvGrpSpPr>
        <p:grpSpPr>
          <a:xfrm>
            <a:off x="4297680" y="3015140"/>
            <a:ext cx="2952750" cy="2312670"/>
            <a:chOff x="5824" y="4531"/>
            <a:chExt cx="6200" cy="4856"/>
          </a:xfrm>
        </p:grpSpPr>
        <p:pic>
          <p:nvPicPr>
            <p:cNvPr id="21" name="Picture 20" descr="VLC light"/>
            <p:cNvPicPr>
              <a:picLocks noChangeAspect="1"/>
            </p:cNvPicPr>
            <p:nvPr/>
          </p:nvPicPr>
          <p:blipFill>
            <a:blip r:embed="rId11">
              <a:extLst>
                <a:ext uri="{96DAC541-7B7A-43D3-8B79-37D633B846F1}">
                  <asvg:svgBlip xmlns:asvg="http://schemas.microsoft.com/office/drawing/2016/SVG/main" r:embed="rId12"/>
                </a:ext>
              </a:extLst>
            </a:blip>
            <a:srcRect l="27235" t="43592" r="25154" b="34931"/>
            <a:stretch>
              <a:fillRect/>
            </a:stretch>
          </p:blipFill>
          <p:spPr>
            <a:xfrm>
              <a:off x="5824" y="4531"/>
              <a:ext cx="6200" cy="3957"/>
            </a:xfrm>
            <a:prstGeom prst="rect">
              <a:avLst/>
            </a:prstGeom>
          </p:spPr>
        </p:pic>
        <p:sp>
          <p:nvSpPr>
            <p:cNvPr id="33" name="Text Box 32"/>
            <p:cNvSpPr txBox="1"/>
            <p:nvPr/>
          </p:nvSpPr>
          <p:spPr>
            <a:xfrm>
              <a:off x="8529" y="4625"/>
              <a:ext cx="511" cy="3748"/>
            </a:xfrm>
            <a:prstGeom prst="rect">
              <a:avLst/>
            </a:prstGeom>
            <a:noFill/>
          </p:spPr>
          <p:txBody>
            <a:bodyPr wrap="square" rtlCol="0" anchor="t">
              <a:spAutoFit/>
            </a:bodyPr>
            <a:lstStyle/>
            <a:p>
              <a:r>
                <a:rPr lang="es-ES_tradnl" altLang="en-US" sz="1100">
                  <a:cs typeface="Calibri"/>
                </a:rPr>
                <a:t>0</a:t>
              </a:r>
            </a:p>
            <a:p>
              <a:r>
                <a:rPr lang="es-ES_tradnl" altLang="en-US" sz="1100">
                  <a:cs typeface="Calibri"/>
                </a:rPr>
                <a:t>1100</a:t>
              </a:r>
            </a:p>
            <a:p>
              <a:r>
                <a:rPr lang="es-ES_tradnl" altLang="en-US" sz="1100"/>
                <a:t>1</a:t>
              </a:r>
              <a:endParaRPr lang="es-ES_tradnl" altLang="en-US" sz="1100">
                <a:cs typeface="Calibri"/>
              </a:endParaRPr>
            </a:p>
            <a:p>
              <a:r>
                <a:rPr lang="es-ES_tradnl" altLang="en-US" sz="1100">
                  <a:cs typeface="Calibri"/>
                </a:rPr>
                <a:t>0</a:t>
              </a:r>
            </a:p>
            <a:p>
              <a:r>
                <a:rPr lang="es-ES_tradnl" altLang="en-US" sz="1100"/>
                <a:t>0</a:t>
              </a:r>
              <a:endParaRPr lang="es-ES_tradnl" altLang="en-US" sz="1100">
                <a:cs typeface="Calibri"/>
              </a:endParaRPr>
            </a:p>
            <a:p>
              <a:r>
                <a:rPr lang="es-ES_tradnl" altLang="en-US" sz="1100">
                  <a:cs typeface="Calibri"/>
                </a:rPr>
                <a:t>11</a:t>
              </a:r>
            </a:p>
          </p:txBody>
        </p:sp>
        <p:cxnSp>
          <p:nvCxnSpPr>
            <p:cNvPr id="34" name="Straight Arrow Connector 33"/>
            <p:cNvCxnSpPr/>
            <p:nvPr/>
          </p:nvCxnSpPr>
          <p:spPr>
            <a:xfrm>
              <a:off x="8776" y="8593"/>
              <a:ext cx="0"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 Box 36"/>
          <p:cNvSpPr txBox="1"/>
          <p:nvPr/>
        </p:nvSpPr>
        <p:spPr>
          <a:xfrm>
            <a:off x="5582604" y="1964532"/>
            <a:ext cx="1928813" cy="299085"/>
          </a:xfrm>
          <a:prstGeom prst="rect">
            <a:avLst/>
          </a:prstGeom>
          <a:noFill/>
        </p:spPr>
        <p:txBody>
          <a:bodyPr wrap="square" rtlCol="0">
            <a:spAutoFit/>
          </a:bodyPr>
          <a:lstStyle/>
          <a:p>
            <a:r>
              <a:rPr lang="es-ES_tradnl" altLang="en-US" sz="1350" dirty="0" err="1">
                <a:latin typeface="+mj-lt"/>
              </a:rPr>
              <a:t>Lighting</a:t>
            </a:r>
            <a:r>
              <a:rPr lang="es-ES_tradnl" altLang="en-US" sz="1350" dirty="0">
                <a:latin typeface="+mj-lt"/>
              </a:rPr>
              <a:t> Network</a:t>
            </a:r>
          </a:p>
        </p:txBody>
      </p:sp>
      <p:sp>
        <p:nvSpPr>
          <p:cNvPr id="38" name="Text Box 37"/>
          <p:cNvSpPr txBox="1"/>
          <p:nvPr/>
        </p:nvSpPr>
        <p:spPr>
          <a:xfrm>
            <a:off x="9282589" y="3584259"/>
            <a:ext cx="1142524" cy="507831"/>
          </a:xfrm>
          <a:prstGeom prst="rect">
            <a:avLst/>
          </a:prstGeom>
          <a:noFill/>
        </p:spPr>
        <p:txBody>
          <a:bodyPr wrap="square" rtlCol="0">
            <a:spAutoFit/>
          </a:bodyPr>
          <a:lstStyle/>
          <a:p>
            <a:pPr algn="ctr"/>
            <a:r>
              <a:rPr lang="es-ES_tradnl" altLang="en-US" sz="1350" dirty="0">
                <a:latin typeface="+mj-lt"/>
              </a:rPr>
              <a:t>RF </a:t>
            </a:r>
            <a:r>
              <a:rPr lang="es-ES_tradnl" altLang="en-US" sz="1350" dirty="0" err="1">
                <a:latin typeface="+mj-lt"/>
              </a:rPr>
              <a:t>Router</a:t>
            </a:r>
            <a:endParaRPr lang="es-ES_tradnl" altLang="en-US" sz="1350" dirty="0">
              <a:latin typeface="+mj-lt"/>
            </a:endParaRPr>
          </a:p>
          <a:p>
            <a:pPr algn="ctr"/>
            <a:r>
              <a:rPr lang="es-ES_tradnl" altLang="en-US" sz="1350" dirty="0">
                <a:latin typeface="+mj-lt"/>
              </a:rPr>
              <a:t>(</a:t>
            </a:r>
            <a:r>
              <a:rPr lang="es-ES_tradnl" altLang="en-US" sz="1350" dirty="0" err="1">
                <a:latin typeface="+mj-lt"/>
              </a:rPr>
              <a:t>edge</a:t>
            </a:r>
            <a:r>
              <a:rPr lang="es-ES_tradnl" altLang="en-US" sz="1350" dirty="0">
                <a:latin typeface="+mj-lt"/>
              </a:rPr>
              <a:t> </a:t>
            </a:r>
            <a:r>
              <a:rPr lang="es-ES_tradnl" altLang="en-US" sz="1350" dirty="0" err="1">
                <a:latin typeface="+mj-lt"/>
              </a:rPr>
              <a:t>device</a:t>
            </a:r>
            <a:r>
              <a:rPr lang="es-ES_tradnl" altLang="en-US" sz="1350" dirty="0">
                <a:latin typeface="+mj-lt"/>
              </a:rPr>
              <a:t>)</a:t>
            </a:r>
          </a:p>
        </p:txBody>
      </p:sp>
      <p:grpSp>
        <p:nvGrpSpPr>
          <p:cNvPr id="42" name="Group 41"/>
          <p:cNvGrpSpPr/>
          <p:nvPr/>
        </p:nvGrpSpPr>
        <p:grpSpPr>
          <a:xfrm>
            <a:off x="8017194" y="3152776"/>
            <a:ext cx="1613059" cy="759619"/>
            <a:chOff x="13634" y="4820"/>
            <a:chExt cx="3387" cy="1595"/>
          </a:xfrm>
        </p:grpSpPr>
        <p:grpSp>
          <p:nvGrpSpPr>
            <p:cNvPr id="31" name="Group 30"/>
            <p:cNvGrpSpPr/>
            <p:nvPr/>
          </p:nvGrpSpPr>
          <p:grpSpPr>
            <a:xfrm>
              <a:off x="14929" y="5061"/>
              <a:ext cx="2092" cy="1354"/>
              <a:chOff x="14929" y="5061"/>
              <a:chExt cx="2092" cy="1354"/>
            </a:xfrm>
          </p:grpSpPr>
          <p:pic>
            <p:nvPicPr>
              <p:cNvPr id="26" name="Picture 25" descr="carrier"/>
              <p:cNvPicPr>
                <a:picLocks noChangeAspect="1"/>
              </p:cNvPicPr>
              <p:nvPr/>
            </p:nvPicPr>
            <p:blipFill>
              <a:blip r:embed="rId13">
                <a:extLst>
                  <a:ext uri="{96DAC541-7B7A-43D3-8B79-37D633B846F1}">
                    <asvg:svgBlip xmlns:asvg="http://schemas.microsoft.com/office/drawing/2016/SVG/main" r:embed="rId14"/>
                  </a:ext>
                </a:extLst>
              </a:blip>
              <a:srcRect l="47066" t="49640" r="37490" b="43605"/>
              <a:stretch>
                <a:fillRect/>
              </a:stretch>
            </p:blipFill>
            <p:spPr>
              <a:xfrm>
                <a:off x="15047" y="5061"/>
                <a:ext cx="1974" cy="1222"/>
              </a:xfrm>
              <a:prstGeom prst="rect">
                <a:avLst/>
              </a:prstGeom>
            </p:spPr>
          </p:pic>
          <p:cxnSp>
            <p:nvCxnSpPr>
              <p:cNvPr id="27" name="Straight Arrow Connector 26"/>
              <p:cNvCxnSpPr/>
              <p:nvPr/>
            </p:nvCxnSpPr>
            <p:spPr>
              <a:xfrm flipH="1">
                <a:off x="14929" y="6139"/>
                <a:ext cx="375" cy="2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9" name="Text Box 38"/>
            <p:cNvSpPr txBox="1"/>
            <p:nvPr/>
          </p:nvSpPr>
          <p:spPr>
            <a:xfrm>
              <a:off x="13634" y="4820"/>
              <a:ext cx="2399" cy="630"/>
            </a:xfrm>
            <a:prstGeom prst="rect">
              <a:avLst/>
            </a:prstGeom>
            <a:noFill/>
          </p:spPr>
          <p:txBody>
            <a:bodyPr wrap="square" rtlCol="0">
              <a:spAutoFit/>
            </a:bodyPr>
            <a:lstStyle/>
            <a:p>
              <a:r>
                <a:rPr lang="es-ES_tradnl" altLang="en-US" sz="1350" dirty="0">
                  <a:latin typeface="+mj-lt"/>
                </a:rPr>
                <a:t>RF </a:t>
              </a:r>
              <a:r>
                <a:rPr lang="es-ES_tradnl" altLang="en-US" sz="1350" dirty="0" err="1">
                  <a:latin typeface="+mj-lt"/>
                </a:rPr>
                <a:t>Carrier</a:t>
              </a:r>
              <a:endParaRPr lang="es-ES_tradnl" altLang="en-US" sz="1350" dirty="0">
                <a:latin typeface="+mj-lt"/>
              </a:endParaRPr>
            </a:p>
          </p:txBody>
        </p:sp>
      </p:grpSp>
      <p:grpSp>
        <p:nvGrpSpPr>
          <p:cNvPr id="43" name="Group 42"/>
          <p:cNvGrpSpPr/>
          <p:nvPr/>
        </p:nvGrpSpPr>
        <p:grpSpPr>
          <a:xfrm>
            <a:off x="5805489" y="3555207"/>
            <a:ext cx="2151221" cy="1643539"/>
            <a:chOff x="8990" y="5665"/>
            <a:chExt cx="4517" cy="3451"/>
          </a:xfrm>
        </p:grpSpPr>
        <p:sp>
          <p:nvSpPr>
            <p:cNvPr id="40" name="Text Box 39"/>
            <p:cNvSpPr txBox="1"/>
            <p:nvPr/>
          </p:nvSpPr>
          <p:spPr>
            <a:xfrm>
              <a:off x="9814" y="8488"/>
              <a:ext cx="3693" cy="628"/>
            </a:xfrm>
            <a:prstGeom prst="rect">
              <a:avLst/>
            </a:prstGeom>
            <a:noFill/>
          </p:spPr>
          <p:txBody>
            <a:bodyPr wrap="square" rtlCol="0">
              <a:spAutoFit/>
            </a:bodyPr>
            <a:lstStyle/>
            <a:p>
              <a:r>
                <a:rPr lang="es-ES_tradnl" altLang="en-US" sz="1350" dirty="0">
                  <a:latin typeface="+mj-lt"/>
                </a:rPr>
                <a:t>RF </a:t>
              </a:r>
              <a:r>
                <a:rPr lang="es-ES_tradnl" altLang="en-US" sz="1350" dirty="0" err="1">
                  <a:latin typeface="+mj-lt"/>
                </a:rPr>
                <a:t>Backscatter</a:t>
              </a:r>
              <a:endParaRPr lang="es-ES_tradnl" altLang="en-US" sz="1350" dirty="0">
                <a:latin typeface="+mj-lt"/>
              </a:endParaRPr>
            </a:p>
          </p:txBody>
        </p:sp>
        <p:grpSp>
          <p:nvGrpSpPr>
            <p:cNvPr id="35" name="Group 34"/>
            <p:cNvGrpSpPr/>
            <p:nvPr/>
          </p:nvGrpSpPr>
          <p:grpSpPr>
            <a:xfrm>
              <a:off x="8990" y="5665"/>
              <a:ext cx="710" cy="3436"/>
              <a:chOff x="9244" y="5665"/>
              <a:chExt cx="710" cy="3436"/>
            </a:xfrm>
          </p:grpSpPr>
          <p:pic>
            <p:nvPicPr>
              <p:cNvPr id="29" name="Picture 28" descr="backscatter"/>
              <p:cNvPicPr>
                <a:picLocks noChangeAspect="1"/>
              </p:cNvPicPr>
              <p:nvPr/>
            </p:nvPicPr>
            <p:blipFill>
              <a:blip r:embed="rId15">
                <a:extLst>
                  <a:ext uri="{96DAC541-7B7A-43D3-8B79-37D633B846F1}">
                    <asvg:svgBlip xmlns:asvg="http://schemas.microsoft.com/office/drawing/2016/SVG/main" r:embed="rId16"/>
                  </a:ext>
                </a:extLst>
              </a:blip>
              <a:srcRect l="46101" t="38087" r="49477" b="48308"/>
              <a:stretch>
                <a:fillRect/>
              </a:stretch>
            </p:blipFill>
            <p:spPr>
              <a:xfrm>
                <a:off x="9244" y="5665"/>
                <a:ext cx="711" cy="3437"/>
              </a:xfrm>
              <a:prstGeom prst="rect">
                <a:avLst/>
              </a:prstGeom>
            </p:spPr>
          </p:pic>
          <p:cxnSp>
            <p:nvCxnSpPr>
              <p:cNvPr id="30" name="Straight Arrow Connector 29"/>
              <p:cNvCxnSpPr/>
              <p:nvPr/>
            </p:nvCxnSpPr>
            <p:spPr>
              <a:xfrm flipV="1">
                <a:off x="9645" y="5726"/>
                <a:ext cx="15" cy="3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29431E10-4F6D-479B-A730-F6402ABD38FD}"/>
              </a:ext>
            </a:extLst>
          </p:cNvPr>
          <p:cNvGrpSpPr/>
          <p:nvPr/>
        </p:nvGrpSpPr>
        <p:grpSpPr>
          <a:xfrm>
            <a:off x="5057606" y="5313675"/>
            <a:ext cx="1591798" cy="785102"/>
            <a:chOff x="5057606" y="5313675"/>
            <a:chExt cx="1591798" cy="785102"/>
          </a:xfrm>
        </p:grpSpPr>
        <p:sp>
          <p:nvSpPr>
            <p:cNvPr id="36" name="Text Box 35"/>
            <p:cNvSpPr txBox="1"/>
            <p:nvPr/>
          </p:nvSpPr>
          <p:spPr>
            <a:xfrm>
              <a:off x="5057606" y="5799692"/>
              <a:ext cx="1591798" cy="299085"/>
            </a:xfrm>
            <a:prstGeom prst="rect">
              <a:avLst/>
            </a:prstGeom>
            <a:noFill/>
          </p:spPr>
          <p:txBody>
            <a:bodyPr wrap="square" rtlCol="0">
              <a:spAutoFit/>
            </a:bodyPr>
            <a:lstStyle/>
            <a:p>
              <a:r>
                <a:rPr lang="es-ES_tradnl" altLang="en-US" sz="1350" dirty="0" err="1">
                  <a:latin typeface="+mj-lt"/>
                </a:rPr>
                <a:t>Battery</a:t>
              </a:r>
              <a:r>
                <a:rPr lang="es-ES_tradnl" altLang="en-US" sz="1350" dirty="0">
                  <a:latin typeface="+mj-lt"/>
                </a:rPr>
                <a:t>-free </a:t>
              </a:r>
              <a:r>
                <a:rPr lang="es-ES_tradnl" altLang="en-US" sz="1350" dirty="0" err="1">
                  <a:latin typeface="+mj-lt"/>
                </a:rPr>
                <a:t>device</a:t>
              </a:r>
              <a:endParaRPr lang="es-ES_tradnl" altLang="en-US" sz="1350" dirty="0">
                <a:latin typeface="+mj-lt"/>
              </a:endParaRPr>
            </a:p>
          </p:txBody>
        </p:sp>
        <p:pic>
          <p:nvPicPr>
            <p:cNvPr id="4" name="Picture 3" descr="pcb-board">
              <a:extLst>
                <a:ext uri="{FF2B5EF4-FFF2-40B4-BE49-F238E27FC236}">
                  <a16:creationId xmlns:a16="http://schemas.microsoft.com/office/drawing/2014/main" id="{9C3172B4-84A8-4611-98E7-7C1671F79150}"/>
                </a:ext>
              </a:extLst>
            </p:cNvPr>
            <p:cNvPicPr>
              <a:picLocks noChangeAspect="1"/>
            </p:cNvPicPr>
            <p:nvPr/>
          </p:nvPicPr>
          <p:blipFill>
            <a:blip r:embed="rId17"/>
            <a:stretch>
              <a:fillRect/>
            </a:stretch>
          </p:blipFill>
          <p:spPr>
            <a:xfrm>
              <a:off x="5597593" y="5313675"/>
              <a:ext cx="447435" cy="486017"/>
            </a:xfrm>
            <a:prstGeom prst="rect">
              <a:avLst/>
            </a:prstGeom>
          </p:spPr>
        </p:pic>
      </p:grpSp>
      <p:sp>
        <p:nvSpPr>
          <p:cNvPr id="32" name="Footer Placeholder 1">
            <a:extLst>
              <a:ext uri="{FF2B5EF4-FFF2-40B4-BE49-F238E27FC236}">
                <a16:creationId xmlns:a16="http://schemas.microsoft.com/office/drawing/2014/main" id="{37198C31-0FF2-7DAB-D247-2FF926A1407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9459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p:bldP spid="38" grpId="1"/>
      <p:bldP spid="3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11" y="3111748"/>
            <a:ext cx="11773378" cy="1258094"/>
          </a:xfrm>
        </p:spPr>
        <p:txBody>
          <a:bodyPr>
            <a:normAutofit/>
          </a:bodyPr>
          <a:lstStyle/>
          <a:p>
            <a:pPr marL="0" indent="0" algn="ctr">
              <a:buNone/>
            </a:pPr>
            <a:r>
              <a:rPr lang="en-US" sz="4800" dirty="0"/>
              <a:t>Backscatter Like Transmission Mechanisms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103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7466211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a:xfrm>
            <a:off x="838200" y="200368"/>
            <a:ext cx="10515600" cy="1325563"/>
          </a:xfrm>
        </p:spPr>
        <p:txBody>
          <a:bodyPr/>
          <a:lstStyle/>
          <a:p>
            <a:r>
              <a:rPr lang="en-US" dirty="0">
                <a:latin typeface="+mn-lt"/>
              </a:rPr>
              <a:t>Communication using inductive coupling</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538843" y="1411132"/>
            <a:ext cx="5076495" cy="5029200"/>
          </a:xfrm>
        </p:spPr>
        <p:txBody>
          <a:bodyPr>
            <a:normAutofit lnSpcReduction="10000"/>
          </a:bodyPr>
          <a:lstStyle/>
          <a:p>
            <a:r>
              <a:rPr lang="en-US" dirty="0">
                <a:latin typeface="+mj-lt"/>
              </a:rPr>
              <a:t>A shared magnetic field is created between the two devices</a:t>
            </a:r>
          </a:p>
          <a:p>
            <a:pPr lvl="1"/>
            <a:r>
              <a:rPr lang="en-US" dirty="0">
                <a:latin typeface="+mj-lt"/>
              </a:rPr>
              <a:t>Change in current through one device induces current change through the other</a:t>
            </a:r>
          </a:p>
          <a:p>
            <a:pPr lvl="1"/>
            <a:r>
              <a:rPr lang="en-US" dirty="0">
                <a:latin typeface="+mj-lt"/>
              </a:rPr>
              <a:t>Device can vary load to transmit data</a:t>
            </a:r>
          </a:p>
          <a:p>
            <a:pPr marL="457200" lvl="1" indent="0">
              <a:buNone/>
            </a:pPr>
            <a:endParaRPr lang="en-US" dirty="0">
              <a:latin typeface="+mj-lt"/>
            </a:endParaRPr>
          </a:p>
          <a:p>
            <a:r>
              <a:rPr lang="en-US" dirty="0">
                <a:latin typeface="+mj-lt"/>
              </a:rPr>
              <a:t>Very low frequency bands</a:t>
            </a:r>
            <a:br>
              <a:rPr lang="en-US" dirty="0">
                <a:latin typeface="+mj-lt"/>
              </a:rPr>
            </a:br>
            <a:r>
              <a:rPr lang="en-US" dirty="0">
                <a:latin typeface="+mj-lt"/>
              </a:rPr>
              <a:t>(135 </a:t>
            </a:r>
            <a:r>
              <a:rPr lang="en-US" dirty="0" err="1">
                <a:latin typeface="+mj-lt"/>
              </a:rPr>
              <a:t>KHz</a:t>
            </a:r>
            <a:r>
              <a:rPr lang="en-US" dirty="0">
                <a:latin typeface="+mj-lt"/>
              </a:rPr>
              <a:t>, 13.56 MHz)</a:t>
            </a:r>
          </a:p>
          <a:p>
            <a:pPr lvl="1"/>
            <a:r>
              <a:rPr lang="en-US" dirty="0">
                <a:latin typeface="+mj-lt"/>
              </a:rPr>
              <a:t>Transmit through materials including skin</a:t>
            </a:r>
          </a:p>
          <a:p>
            <a:pPr lvl="1"/>
            <a:r>
              <a:rPr lang="en-US" dirty="0">
                <a:latin typeface="+mj-lt"/>
              </a:rPr>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104</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64" t="9028" r="7816" b="8613"/>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917619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latin typeface="+mn-lt"/>
              </a:rPr>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normAutofit lnSpcReduction="10000"/>
          </a:bodyPr>
          <a:lstStyle/>
          <a:p>
            <a:r>
              <a:rPr lang="en-US" dirty="0">
                <a:latin typeface="+mj-lt"/>
              </a:rPr>
              <a:t>Inductive Coupling concept (13.56 MHz)</a:t>
            </a:r>
          </a:p>
          <a:p>
            <a:pPr lvl="1"/>
            <a:r>
              <a:rPr lang="en-US" dirty="0">
                <a:latin typeface="+mj-lt"/>
              </a:rPr>
              <a:t>But attached to a powered and capable device (smartphone)</a:t>
            </a:r>
          </a:p>
          <a:p>
            <a:pPr lvl="1"/>
            <a:r>
              <a:rPr lang="en-US" dirty="0">
                <a:latin typeface="+mj-lt"/>
              </a:rPr>
              <a:t>10-20 cm range max (usually &lt;10)</a:t>
            </a:r>
          </a:p>
          <a:p>
            <a:pPr lvl="1"/>
            <a:endParaRPr lang="en-US" dirty="0">
              <a:latin typeface="+mj-lt"/>
            </a:endParaRPr>
          </a:p>
          <a:p>
            <a:r>
              <a:rPr lang="en-US" dirty="0">
                <a:latin typeface="+mj-lt"/>
              </a:rPr>
              <a:t>Can act as a tag or as a reader</a:t>
            </a:r>
          </a:p>
          <a:p>
            <a:pPr lvl="1"/>
            <a:r>
              <a:rPr lang="en-US" dirty="0">
                <a:latin typeface="+mj-lt"/>
              </a:rPr>
              <a:t>Allows smartphone to power a tag if needed</a:t>
            </a:r>
          </a:p>
          <a:p>
            <a:pPr lvl="1"/>
            <a:r>
              <a:rPr lang="en-US" dirty="0">
                <a:latin typeface="+mj-lt"/>
              </a:rPr>
              <a:t>Alternatively, smartphone could act like a card and respond to a reader</a:t>
            </a:r>
          </a:p>
          <a:p>
            <a:pPr lvl="1"/>
            <a:r>
              <a:rPr lang="en-US" dirty="0">
                <a:latin typeface="+mj-lt"/>
              </a:rPr>
              <a:t>Two smartphones can communicate without power transfer</a:t>
            </a:r>
          </a:p>
          <a:p>
            <a:pPr lvl="1"/>
            <a:endParaRPr lang="en-US" dirty="0">
              <a:latin typeface="+mj-lt"/>
            </a:endParaRPr>
          </a:p>
          <a:p>
            <a:r>
              <a:rPr lang="en-US" dirty="0">
                <a:latin typeface="+mj-lt"/>
              </a:rPr>
              <a:t>Data rate 100-400 kbps!</a:t>
            </a:r>
          </a:p>
          <a:p>
            <a:pPr lvl="1"/>
            <a:r>
              <a:rPr lang="en-US" dirty="0">
                <a:latin typeface="+mj-lt"/>
              </a:rPr>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105</a:t>
            </a:fld>
            <a:endParaRPr lang="en-US"/>
          </a:p>
        </p:txBody>
      </p:sp>
    </p:spTree>
    <p:extLst>
      <p:ext uri="{BB962C8B-B14F-4D97-AF65-F5344CB8AC3E}">
        <p14:creationId xmlns:p14="http://schemas.microsoft.com/office/powerpoint/2010/main" val="4743882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a:xfrm>
            <a:off x="838200" y="136525"/>
            <a:ext cx="10515600" cy="1325563"/>
          </a:xfrm>
        </p:spPr>
        <p:txBody>
          <a:bodyPr/>
          <a:lstStyle/>
          <a:p>
            <a:r>
              <a:rPr lang="en-US" dirty="0">
                <a:latin typeface="+mn-lt"/>
              </a:rPr>
              <a:t>Near Field Communication (NFC)</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106</a:t>
            </a:fld>
            <a:endParaRPr lang="en-US"/>
          </a:p>
        </p:txBody>
      </p:sp>
      <p:pic>
        <p:nvPicPr>
          <p:cNvPr id="7" name="Online Media 6" descr="Smart Blinking ID Card">
            <a:hlinkClick r:id="" action="ppaction://media"/>
            <a:extLst>
              <a:ext uri="{FF2B5EF4-FFF2-40B4-BE49-F238E27FC236}">
                <a16:creationId xmlns:a16="http://schemas.microsoft.com/office/drawing/2014/main" id="{3D8D2A1A-CB5D-F235-164E-69C395301D26}"/>
              </a:ext>
            </a:extLst>
          </p:cNvPr>
          <p:cNvPicPr>
            <a:picLocks noRot="1" noChangeAspect="1"/>
          </p:cNvPicPr>
          <p:nvPr>
            <a:videoFile r:link="rId1"/>
          </p:nvPr>
        </p:nvPicPr>
        <p:blipFill>
          <a:blip r:embed="rId3"/>
          <a:stretch>
            <a:fillRect/>
          </a:stretch>
        </p:blipFill>
        <p:spPr>
          <a:xfrm>
            <a:off x="1876854" y="1328845"/>
            <a:ext cx="8898238" cy="5027505"/>
          </a:xfrm>
          <a:prstGeom prst="rect">
            <a:avLst/>
          </a:prstGeom>
        </p:spPr>
      </p:pic>
    </p:spTree>
    <p:extLst>
      <p:ext uri="{BB962C8B-B14F-4D97-AF65-F5344CB8AC3E}">
        <p14:creationId xmlns:p14="http://schemas.microsoft.com/office/powerpoint/2010/main" val="380236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4081510"/>
          </a:xfrm>
        </p:spPr>
        <p:txBody>
          <a:bodyPr>
            <a:normAutofit/>
          </a:bodyPr>
          <a:lstStyle/>
          <a:p>
            <a:pPr marL="514350" indent="-514350">
              <a:buAutoNum type="arabicPeriod"/>
            </a:pPr>
            <a:r>
              <a:rPr lang="en-US" dirty="0"/>
              <a:t>Review: last few lecture’s topics </a:t>
            </a:r>
          </a:p>
          <a:p>
            <a:pPr marL="514350" indent="-514350">
              <a:buAutoNum type="arabicPeriod"/>
            </a:pPr>
            <a:r>
              <a:rPr lang="en-US" dirty="0">
                <a:latin typeface="+mj-lt"/>
              </a:rPr>
              <a:t>Battery-life, lifespan consumption calculation</a:t>
            </a:r>
          </a:p>
          <a:p>
            <a:pPr marL="514350" indent="-514350">
              <a:buAutoNum type="arabicPeriod"/>
            </a:pPr>
            <a:r>
              <a:rPr lang="en-US" dirty="0">
                <a:latin typeface="+mj-lt"/>
              </a:rPr>
              <a:t>Power consumption for wireless networking</a:t>
            </a:r>
          </a:p>
          <a:p>
            <a:pPr marL="514350" indent="-514350">
              <a:buAutoNum type="arabicPeriod"/>
            </a:pPr>
            <a:r>
              <a:rPr lang="en-US" dirty="0">
                <a:latin typeface="+mj-lt"/>
              </a:rPr>
              <a:t>Case study: Mobile phones</a:t>
            </a:r>
          </a:p>
          <a:p>
            <a:pPr marL="514350" indent="-514350">
              <a:buAutoNum type="arabicPeriod"/>
            </a:pPr>
            <a:r>
              <a:rPr lang="en-US" dirty="0">
                <a:latin typeface="+mj-lt"/>
              </a:rPr>
              <a:t>Example: IoT platform (sensor mote)</a:t>
            </a:r>
          </a:p>
          <a:p>
            <a:pPr marL="514350" indent="-514350">
              <a:buAutoNum type="arabicPeriod"/>
            </a:pPr>
            <a:r>
              <a:rPr lang="en-US" dirty="0">
                <a:latin typeface="+mj-lt"/>
              </a:rPr>
              <a:t>Low-Power Wireless Transmission using Backscatter Communication</a:t>
            </a:r>
          </a:p>
          <a:p>
            <a:pPr marL="514350" indent="-514350">
              <a:buAutoNum type="arabicPeriod"/>
            </a:pPr>
            <a:r>
              <a:rPr lang="en-US" dirty="0">
                <a:latin typeface="+mj-lt"/>
              </a:rPr>
              <a:t>Long-range backscatter communication</a:t>
            </a:r>
          </a:p>
          <a:p>
            <a:pPr marL="514350" indent="-514350">
              <a:buAutoNum type="arabicPeriod"/>
            </a:pPr>
            <a:r>
              <a:rPr lang="en-US" dirty="0">
                <a:latin typeface="+mj-lt"/>
              </a:rPr>
              <a:t>Battery-free devices and rest</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107</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917832646"/>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108</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05738911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11</a:t>
            </a:fld>
            <a:endParaRPr lang="en-US"/>
          </a:p>
        </p:txBody>
      </p:sp>
      <p:pic>
        <p:nvPicPr>
          <p:cNvPr id="5122" name="Picture 2">
            <a:extLst>
              <a:ext uri="{FF2B5EF4-FFF2-40B4-BE49-F238E27FC236}">
                <a16:creationId xmlns:a16="http://schemas.microsoft.com/office/drawing/2014/main" id="{46CA3850-1E75-42BF-B55E-294C2784A7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3894" y="1956396"/>
            <a:ext cx="4095482" cy="39674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B8D741E-CE20-420C-9228-42057A0D5B2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2518" y="1956396"/>
            <a:ext cx="4095482" cy="3967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72517" y="1346855"/>
            <a:ext cx="4095481" cy="523220"/>
          </a:xfrm>
          <a:prstGeom prst="rect">
            <a:avLst/>
          </a:prstGeom>
          <a:noFill/>
        </p:spPr>
        <p:txBody>
          <a:bodyPr wrap="square" rtlCol="0">
            <a:spAutoFit/>
          </a:bodyPr>
          <a:lstStyle/>
          <a:p>
            <a:pPr algn="ctr"/>
            <a:r>
              <a:rPr lang="en-US" sz="2800" dirty="0"/>
              <a:t>Active Sensing</a:t>
            </a:r>
          </a:p>
        </p:txBody>
      </p:sp>
    </p:spTree>
    <p:extLst>
      <p:ext uri="{BB962C8B-B14F-4D97-AF65-F5344CB8AC3E}">
        <p14:creationId xmlns:p14="http://schemas.microsoft.com/office/powerpoint/2010/main" val="998330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Active sensing: Ultrasound sensor</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a:xfrm>
            <a:off x="838200" y="1634378"/>
            <a:ext cx="10515600" cy="4351338"/>
          </a:xfrm>
        </p:spPr>
        <p:txBody>
          <a:bodyPr/>
          <a:lstStyle/>
          <a:p>
            <a:r>
              <a:rPr lang="en-US" dirty="0">
                <a:latin typeface="+mj-lt"/>
              </a:rPr>
              <a:t>Emits high frequency sound waves from sensor which bounces from objects that are present in the environment</a:t>
            </a:r>
          </a:p>
          <a:p>
            <a:r>
              <a:rPr lang="en-US" dirty="0">
                <a:latin typeface="+mj-lt"/>
              </a:rPr>
              <a:t>Estimates distance, proximity by measuring time taken for sounds waves to bounce back and propagate back to the ultrasound device</a:t>
            </a:r>
          </a:p>
          <a:p>
            <a:r>
              <a:rPr lang="en-US" dirty="0">
                <a:latin typeface="+mj-lt"/>
              </a:rPr>
              <a:t>Power consuming, though can be used on IoT devices</a:t>
            </a:r>
          </a:p>
          <a:p>
            <a:r>
              <a:rPr lang="en-US" dirty="0">
                <a:latin typeface="+mj-lt"/>
              </a:rPr>
              <a:t>Common application: Robotics, obstacle detection, water level sensing</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12</a:t>
            </a:fld>
            <a:endParaRPr lang="en-US"/>
          </a:p>
        </p:txBody>
      </p:sp>
      <p:pic>
        <p:nvPicPr>
          <p:cNvPr id="6" name="Picture 5" descr="Shape&#10;&#10;Description automatically generated with medium confidence">
            <a:extLst>
              <a:ext uri="{FF2B5EF4-FFF2-40B4-BE49-F238E27FC236}">
                <a16:creationId xmlns:a16="http://schemas.microsoft.com/office/drawing/2014/main" id="{5FA6D937-24F4-3C8C-549D-7EF3BC3E3EA5}"/>
              </a:ext>
            </a:extLst>
          </p:cNvPr>
          <p:cNvPicPr>
            <a:picLocks noChangeAspect="1"/>
          </p:cNvPicPr>
          <p:nvPr/>
        </p:nvPicPr>
        <p:blipFill>
          <a:blip r:embed="rId3"/>
          <a:stretch>
            <a:fillRect/>
          </a:stretch>
        </p:blipFill>
        <p:spPr>
          <a:xfrm>
            <a:off x="2608557" y="4470445"/>
            <a:ext cx="3393020" cy="2049384"/>
          </a:xfrm>
          <a:prstGeom prst="rect">
            <a:avLst/>
          </a:prstGeom>
        </p:spPr>
      </p:pic>
      <p:pic>
        <p:nvPicPr>
          <p:cNvPr id="8" name="Picture 7">
            <a:extLst>
              <a:ext uri="{FF2B5EF4-FFF2-40B4-BE49-F238E27FC236}">
                <a16:creationId xmlns:a16="http://schemas.microsoft.com/office/drawing/2014/main" id="{7E3645D4-10CB-D792-F0D0-B3E9B57ADEF4}"/>
              </a:ext>
            </a:extLst>
          </p:cNvPr>
          <p:cNvPicPr>
            <a:picLocks noChangeAspect="1"/>
          </p:cNvPicPr>
          <p:nvPr/>
        </p:nvPicPr>
        <p:blipFill>
          <a:blip r:embed="rId4"/>
          <a:stretch>
            <a:fillRect/>
          </a:stretch>
        </p:blipFill>
        <p:spPr>
          <a:xfrm>
            <a:off x="6863302" y="4587944"/>
            <a:ext cx="1814386" cy="1814386"/>
          </a:xfrm>
          <a:prstGeom prst="rect">
            <a:avLst/>
          </a:prstGeom>
        </p:spPr>
      </p:pic>
    </p:spTree>
    <p:extLst>
      <p:ext uri="{BB962C8B-B14F-4D97-AF65-F5344CB8AC3E}">
        <p14:creationId xmlns:p14="http://schemas.microsoft.com/office/powerpoint/2010/main" val="3029189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838200" y="365125"/>
            <a:ext cx="10674152" cy="1325563"/>
          </a:xfrm>
        </p:spPr>
        <p:txBody>
          <a:bodyPr>
            <a:normAutofit/>
          </a:bodyPr>
          <a:lstStyle/>
          <a:p>
            <a:r>
              <a:rPr lang="en-US" sz="4000" dirty="0">
                <a:latin typeface="+mn-lt"/>
              </a:rPr>
              <a:t>Sensors transform physical phenomenon into an electric signal</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838200" y="2005012"/>
            <a:ext cx="10515600" cy="4351338"/>
          </a:xfrm>
        </p:spPr>
        <p:txBody>
          <a:bodyPr/>
          <a:lstStyle/>
          <a:p>
            <a:r>
              <a:rPr lang="en-US" dirty="0">
                <a:latin typeface="+mj-lt"/>
              </a:rPr>
              <a:t>Microcontrollers can only interact with analog (ADC) or digital signals</a:t>
            </a:r>
          </a:p>
          <a:p>
            <a:r>
              <a:rPr lang="en-US" dirty="0">
                <a:latin typeface="+mj-lt"/>
              </a:rPr>
              <a:t>Generating an electrical signal proportional to a physical phenomenon allows the physical quantity to be sensed by a microcontroller</a:t>
            </a:r>
          </a:p>
          <a:p>
            <a:r>
              <a:rPr lang="en-US" dirty="0">
                <a:latin typeface="+mj-lt"/>
              </a:rPr>
              <a:t>Most often we are generating an analog electrical signal</a:t>
            </a:r>
          </a:p>
          <a:p>
            <a:r>
              <a:rPr lang="en-US" dirty="0">
                <a:latin typeface="+mj-lt"/>
              </a:rPr>
              <a:t>How do we generate an electrical signal?</a:t>
            </a:r>
          </a:p>
          <a:p>
            <a:pPr lvl="1"/>
            <a:r>
              <a:rPr lang="en-US" dirty="0">
                <a:latin typeface="+mj-lt"/>
              </a:rPr>
              <a:t>Ohm’s Law:  V = I * R  (Voltage = Current * Resistance)</a:t>
            </a:r>
          </a:p>
          <a:p>
            <a:pPr lvl="1"/>
            <a:r>
              <a:rPr lang="en-US" dirty="0">
                <a:latin typeface="+mj-lt"/>
              </a:rPr>
              <a:t>Vary one of these three (according to physical phenomenon) and an analog signal is created corresponding to the physical phenomenon</a:t>
            </a: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2752318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E2A9-F2AD-4A46-8FC9-477FCE50BE48}"/>
              </a:ext>
            </a:extLst>
          </p:cNvPr>
          <p:cNvSpPr>
            <a:spLocks noGrp="1"/>
          </p:cNvSpPr>
          <p:nvPr>
            <p:ph type="title"/>
          </p:nvPr>
        </p:nvSpPr>
        <p:spPr>
          <a:xfrm>
            <a:off x="556318" y="191549"/>
            <a:ext cx="10515600" cy="1325563"/>
          </a:xfrm>
        </p:spPr>
        <p:txBody>
          <a:bodyPr/>
          <a:lstStyle/>
          <a:p>
            <a:r>
              <a:rPr lang="en-US" dirty="0">
                <a:latin typeface="+mn-lt"/>
              </a:rPr>
              <a:t>Example: Resistive temperature sensors</a:t>
            </a:r>
          </a:p>
        </p:txBody>
      </p:sp>
      <p:sp>
        <p:nvSpPr>
          <p:cNvPr id="3" name="Content Placeholder 2">
            <a:extLst>
              <a:ext uri="{FF2B5EF4-FFF2-40B4-BE49-F238E27FC236}">
                <a16:creationId xmlns:a16="http://schemas.microsoft.com/office/drawing/2014/main" id="{9BEABF3A-FFA0-40BA-BF1F-418801E4B6F6}"/>
              </a:ext>
            </a:extLst>
          </p:cNvPr>
          <p:cNvSpPr>
            <a:spLocks noGrp="1"/>
          </p:cNvSpPr>
          <p:nvPr>
            <p:ph idx="1"/>
          </p:nvPr>
        </p:nvSpPr>
        <p:spPr>
          <a:xfrm>
            <a:off x="556318" y="1459259"/>
            <a:ext cx="7941414" cy="5029200"/>
          </a:xfrm>
        </p:spPr>
        <p:txBody>
          <a:bodyPr/>
          <a:lstStyle/>
          <a:p>
            <a:r>
              <a:rPr lang="en-US" b="1" dirty="0">
                <a:latin typeface="+mj-lt"/>
              </a:rPr>
              <a:t>Thermistor</a:t>
            </a:r>
            <a:r>
              <a:rPr lang="en-US" dirty="0">
                <a:latin typeface="+mj-lt"/>
              </a:rPr>
              <a:t> varies resistance based on temperature</a:t>
            </a:r>
          </a:p>
          <a:p>
            <a:r>
              <a:rPr lang="en-US" dirty="0">
                <a:latin typeface="+mj-lt"/>
              </a:rPr>
              <a:t>Set up as a voltage divider to measure</a:t>
            </a:r>
          </a:p>
          <a:p>
            <a:endParaRPr lang="en-US" dirty="0">
              <a:latin typeface="+mj-lt"/>
            </a:endParaRPr>
          </a:p>
          <a:p>
            <a:r>
              <a:rPr lang="en-US" b="1" dirty="0"/>
              <a:t>Advantages: </a:t>
            </a:r>
            <a:r>
              <a:rPr lang="en-US" dirty="0">
                <a:latin typeface="+mj-lt"/>
              </a:rPr>
              <a:t>cheap and easy to use</a:t>
            </a:r>
          </a:p>
          <a:p>
            <a:r>
              <a:rPr lang="en-US" b="1" dirty="0"/>
              <a:t>Disadvantages: </a:t>
            </a:r>
            <a:r>
              <a:rPr lang="en-US" dirty="0">
                <a:latin typeface="+mj-lt"/>
              </a:rPr>
              <a:t>non-linear transfer function</a:t>
            </a:r>
          </a:p>
        </p:txBody>
      </p:sp>
      <p:sp>
        <p:nvSpPr>
          <p:cNvPr id="4" name="Slide Number Placeholder 3">
            <a:extLst>
              <a:ext uri="{FF2B5EF4-FFF2-40B4-BE49-F238E27FC236}">
                <a16:creationId xmlns:a16="http://schemas.microsoft.com/office/drawing/2014/main" id="{7D49C87E-9CCB-40F2-98A1-703D9AE774D7}"/>
              </a:ext>
            </a:extLst>
          </p:cNvPr>
          <p:cNvSpPr>
            <a:spLocks noGrp="1"/>
          </p:cNvSpPr>
          <p:nvPr>
            <p:ph type="sldNum" sz="quarter" idx="12"/>
          </p:nvPr>
        </p:nvSpPr>
        <p:spPr/>
        <p:txBody>
          <a:bodyPr/>
          <a:lstStyle/>
          <a:p>
            <a:fld id="{0778C724-3839-4D76-A707-B4C23905D055}" type="slidenum">
              <a:rPr lang="en-US" smtClean="0"/>
              <a:t>14</a:t>
            </a:fld>
            <a:endParaRPr lang="en-US"/>
          </a:p>
        </p:txBody>
      </p:sp>
      <p:pic>
        <p:nvPicPr>
          <p:cNvPr id="9218" name="Picture 2" descr="Thermistor NTC 100K SEN14 | Faranux Electronics">
            <a:extLst>
              <a:ext uri="{FF2B5EF4-FFF2-40B4-BE49-F238E27FC236}">
                <a16:creationId xmlns:a16="http://schemas.microsoft.com/office/drawing/2014/main" id="{8DD4B300-648F-411A-92AC-76D6535B836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45631" y="1785203"/>
            <a:ext cx="1478388" cy="14783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hart 6">
            <a:extLst>
              <a:ext uri="{FF2B5EF4-FFF2-40B4-BE49-F238E27FC236}">
                <a16:creationId xmlns:a16="http://schemas.microsoft.com/office/drawing/2014/main" id="{3606123D-1A4C-41C0-B5B7-EA3212B11A6F}"/>
              </a:ext>
            </a:extLst>
          </p:cNvPr>
          <p:cNvGraphicFramePr>
            <a:graphicFrameLocks/>
          </p:cNvGraphicFramePr>
          <p:nvPr/>
        </p:nvGraphicFramePr>
        <p:xfrm>
          <a:off x="7536231" y="3290855"/>
          <a:ext cx="3817569" cy="27305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3961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7578-1780-4A39-A1CD-5AE5F224E532}"/>
              </a:ext>
            </a:extLst>
          </p:cNvPr>
          <p:cNvSpPr>
            <a:spLocks noGrp="1"/>
          </p:cNvSpPr>
          <p:nvPr>
            <p:ph type="title"/>
          </p:nvPr>
        </p:nvSpPr>
        <p:spPr/>
        <p:txBody>
          <a:bodyPr/>
          <a:lstStyle/>
          <a:p>
            <a:r>
              <a:rPr lang="en-US" dirty="0">
                <a:latin typeface="+mn-lt"/>
              </a:rPr>
              <a:t>Motion sensing: acceleration</a:t>
            </a:r>
          </a:p>
        </p:txBody>
      </p:sp>
      <p:sp>
        <p:nvSpPr>
          <p:cNvPr id="3" name="Content Placeholder 2">
            <a:extLst>
              <a:ext uri="{FF2B5EF4-FFF2-40B4-BE49-F238E27FC236}">
                <a16:creationId xmlns:a16="http://schemas.microsoft.com/office/drawing/2014/main" id="{7821D6FD-1223-4D76-B719-B83AAD102432}"/>
              </a:ext>
            </a:extLst>
          </p:cNvPr>
          <p:cNvSpPr>
            <a:spLocks noGrp="1"/>
          </p:cNvSpPr>
          <p:nvPr>
            <p:ph idx="1"/>
          </p:nvPr>
        </p:nvSpPr>
        <p:spPr/>
        <p:txBody>
          <a:bodyPr/>
          <a:lstStyle/>
          <a:p>
            <a:r>
              <a:rPr lang="en-US" dirty="0">
                <a:latin typeface="+mj-lt"/>
              </a:rPr>
              <a:t>Goal: create a voltage that changes based on force</a:t>
            </a:r>
          </a:p>
        </p:txBody>
      </p:sp>
      <p:sp>
        <p:nvSpPr>
          <p:cNvPr id="4" name="Slide Number Placeholder 3">
            <a:extLst>
              <a:ext uri="{FF2B5EF4-FFF2-40B4-BE49-F238E27FC236}">
                <a16:creationId xmlns:a16="http://schemas.microsoft.com/office/drawing/2014/main" id="{58575C52-4921-41B5-995A-CD3832CB0DEE}"/>
              </a:ext>
            </a:extLst>
          </p:cNvPr>
          <p:cNvSpPr>
            <a:spLocks noGrp="1"/>
          </p:cNvSpPr>
          <p:nvPr>
            <p:ph type="sldNum" sz="quarter" idx="12"/>
          </p:nvPr>
        </p:nvSpPr>
        <p:spPr/>
        <p:txBody>
          <a:bodyPr/>
          <a:lstStyle/>
          <a:p>
            <a:fld id="{0778C724-3839-4D76-A707-B4C23905D055}" type="slidenum">
              <a:rPr lang="en-US" smtClean="0"/>
              <a:t>15</a:t>
            </a:fld>
            <a:endParaRPr lang="en-US"/>
          </a:p>
        </p:txBody>
      </p:sp>
      <p:pic>
        <p:nvPicPr>
          <p:cNvPr id="13314" name="Picture 2" descr="How a capacitive accelerometer works.">
            <a:extLst>
              <a:ext uri="{FF2B5EF4-FFF2-40B4-BE49-F238E27FC236}">
                <a16:creationId xmlns:a16="http://schemas.microsoft.com/office/drawing/2014/main" id="{5B267014-B5BB-450D-BF58-6109A687332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1287" y="2843683"/>
            <a:ext cx="3810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ow a piezoelectric accelerometer works.">
            <a:extLst>
              <a:ext uri="{FF2B5EF4-FFF2-40B4-BE49-F238E27FC236}">
                <a16:creationId xmlns:a16="http://schemas.microsoft.com/office/drawing/2014/main" id="{55A505AF-15EA-40C8-ABD4-926C2D0B89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60713" y="2843683"/>
            <a:ext cx="3810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47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626A-C21D-46FA-9DB4-CE4E3C2F28FF}"/>
              </a:ext>
            </a:extLst>
          </p:cNvPr>
          <p:cNvSpPr>
            <a:spLocks noGrp="1"/>
          </p:cNvSpPr>
          <p:nvPr>
            <p:ph type="title"/>
          </p:nvPr>
        </p:nvSpPr>
        <p:spPr>
          <a:xfrm>
            <a:off x="838200" y="136525"/>
            <a:ext cx="10515600" cy="1325563"/>
          </a:xfrm>
        </p:spPr>
        <p:txBody>
          <a:bodyPr/>
          <a:lstStyle/>
          <a:p>
            <a:r>
              <a:rPr lang="en-US" dirty="0">
                <a:latin typeface="+mn-lt"/>
              </a:rPr>
              <a:t>Generating voltage via piezoelectric effect</a:t>
            </a:r>
          </a:p>
        </p:txBody>
      </p:sp>
      <p:sp>
        <p:nvSpPr>
          <p:cNvPr id="3" name="Content Placeholder 2">
            <a:extLst>
              <a:ext uri="{FF2B5EF4-FFF2-40B4-BE49-F238E27FC236}">
                <a16:creationId xmlns:a16="http://schemas.microsoft.com/office/drawing/2014/main" id="{4712C7B3-A9C4-48EC-9CE0-99EB21D4620E}"/>
              </a:ext>
            </a:extLst>
          </p:cNvPr>
          <p:cNvSpPr>
            <a:spLocks noGrp="1"/>
          </p:cNvSpPr>
          <p:nvPr>
            <p:ph idx="1"/>
          </p:nvPr>
        </p:nvSpPr>
        <p:spPr>
          <a:xfrm>
            <a:off x="731349" y="1509712"/>
            <a:ext cx="4242532" cy="4481425"/>
          </a:xfrm>
        </p:spPr>
        <p:txBody>
          <a:bodyPr/>
          <a:lstStyle/>
          <a:p>
            <a:r>
              <a:rPr lang="en-US" dirty="0">
                <a:latin typeface="+mj-lt"/>
              </a:rPr>
              <a:t>Compression of the material generates a voltage</a:t>
            </a:r>
          </a:p>
          <a:p>
            <a:endParaRPr lang="en-US" dirty="0">
              <a:latin typeface="+mj-lt"/>
            </a:endParaRPr>
          </a:p>
          <a:p>
            <a:r>
              <a:rPr lang="en-US" dirty="0">
                <a:latin typeface="+mj-lt"/>
              </a:rPr>
              <a:t>Various sources of compression:</a:t>
            </a:r>
          </a:p>
          <a:p>
            <a:pPr lvl="1"/>
            <a:r>
              <a:rPr lang="en-US" dirty="0">
                <a:latin typeface="+mj-lt"/>
              </a:rPr>
              <a:t>Air Pressure</a:t>
            </a:r>
          </a:p>
          <a:p>
            <a:pPr lvl="1"/>
            <a:r>
              <a:rPr lang="en-US" dirty="0">
                <a:latin typeface="+mj-lt"/>
              </a:rPr>
              <a:t>Acceleration</a:t>
            </a:r>
          </a:p>
          <a:p>
            <a:pPr lvl="1"/>
            <a:r>
              <a:rPr lang="en-US" dirty="0">
                <a:latin typeface="+mj-lt"/>
              </a:rPr>
              <a:t>Strain</a:t>
            </a:r>
          </a:p>
          <a:p>
            <a:endParaRPr lang="en-US" dirty="0"/>
          </a:p>
        </p:txBody>
      </p:sp>
      <p:sp>
        <p:nvSpPr>
          <p:cNvPr id="4" name="Slide Number Placeholder 3">
            <a:extLst>
              <a:ext uri="{FF2B5EF4-FFF2-40B4-BE49-F238E27FC236}">
                <a16:creationId xmlns:a16="http://schemas.microsoft.com/office/drawing/2014/main" id="{AD5B71B3-E2FC-4241-B6BD-A03763F1C83E}"/>
              </a:ext>
            </a:extLst>
          </p:cNvPr>
          <p:cNvSpPr>
            <a:spLocks noGrp="1"/>
          </p:cNvSpPr>
          <p:nvPr>
            <p:ph type="sldNum" sz="quarter" idx="12"/>
          </p:nvPr>
        </p:nvSpPr>
        <p:spPr/>
        <p:txBody>
          <a:bodyPr/>
          <a:lstStyle/>
          <a:p>
            <a:fld id="{0778C724-3839-4D76-A707-B4C23905D055}" type="slidenum">
              <a:rPr lang="en-US" smtClean="0"/>
              <a:t>16</a:t>
            </a:fld>
            <a:endParaRPr lang="en-US"/>
          </a:p>
        </p:txBody>
      </p:sp>
      <p:pic>
        <p:nvPicPr>
          <p:cNvPr id="1026" name="Picture 2">
            <a:extLst>
              <a:ext uri="{FF2B5EF4-FFF2-40B4-BE49-F238E27FC236}">
                <a16:creationId xmlns:a16="http://schemas.microsoft.com/office/drawing/2014/main" id="{EC1B45EE-D5DF-46EA-8EC2-703C08B86EA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13333" r="18893"/>
          <a:stretch/>
        </p:blipFill>
        <p:spPr bwMode="auto">
          <a:xfrm>
            <a:off x="4973881" y="1745742"/>
            <a:ext cx="6610524" cy="400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9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554A-B935-40E1-9D2E-AEE7271ECC6C}"/>
              </a:ext>
            </a:extLst>
          </p:cNvPr>
          <p:cNvSpPr>
            <a:spLocks noGrp="1"/>
          </p:cNvSpPr>
          <p:nvPr>
            <p:ph type="title"/>
          </p:nvPr>
        </p:nvSpPr>
        <p:spPr/>
        <p:txBody>
          <a:bodyPr/>
          <a:lstStyle/>
          <a:p>
            <a:r>
              <a:rPr lang="en-US" dirty="0">
                <a:latin typeface="+mn-lt"/>
              </a:rPr>
              <a:t>Motion sensing: accelerometers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1D58A-8E2F-49FB-97F1-F5A576C0F299}"/>
                  </a:ext>
                </a:extLst>
              </p:cNvPr>
              <p:cNvSpPr>
                <a:spLocks noGrp="1"/>
              </p:cNvSpPr>
              <p:nvPr>
                <p:ph idx="1"/>
              </p:nvPr>
            </p:nvSpPr>
            <p:spPr/>
            <p:txBody>
              <a:bodyPr>
                <a:normAutofit fontScale="92500" lnSpcReduction="10000"/>
              </a:bodyPr>
              <a:lstStyle/>
              <a:p>
                <a:r>
                  <a:rPr lang="en-US" dirty="0">
                    <a:latin typeface="+mj-lt"/>
                  </a:rPr>
                  <a:t>Accelerometers usually measure in </a:t>
                </a:r>
                <a:r>
                  <a:rPr lang="en-US" i="1" dirty="0">
                    <a:latin typeface="+mj-lt"/>
                  </a:rPr>
                  <a:t>g’</a:t>
                </a:r>
                <a:r>
                  <a:rPr lang="en-US" dirty="0">
                    <a:latin typeface="+mj-lt"/>
                  </a:rPr>
                  <a:t>s</a:t>
                </a:r>
              </a:p>
              <a:p>
                <a:pPr lvl="1"/>
                <a:r>
                  <a:rPr lang="en-US" dirty="0">
                    <a:latin typeface="+mj-lt"/>
                  </a:rPr>
                  <a:t>Where 1 g equals acceleration due to Earth gravity</a:t>
                </a:r>
              </a:p>
              <a:p>
                <a:pPr marL="457200" lvl="1" indent="0">
                  <a:buNone/>
                </a:pPr>
                <a:endParaRPr lang="en-US" dirty="0">
                  <a:latin typeface="+mj-lt"/>
                </a:endParaRPr>
              </a:p>
              <a:p>
                <a:r>
                  <a:rPr lang="en-US" dirty="0">
                    <a:latin typeface="+mj-lt"/>
                  </a:rPr>
                  <a:t>Determining distance from acceleration is possible</a:t>
                </a:r>
              </a:p>
              <a:p>
                <a:pPr lvl="1"/>
                <a:r>
                  <a:rPr lang="en-US" dirty="0">
                    <a:latin typeface="+mj-lt"/>
                  </a:rPr>
                  <a:t>But messy. Error is squared when integrating</a:t>
                </a:r>
              </a:p>
              <a:p>
                <a:pPr lvl="1"/>
                <a:r>
                  <a:rPr lang="en-US" dirty="0">
                    <a:latin typeface="+mj-lt"/>
                  </a:rPr>
                  <a:t>Needs careful filtering and is only accurate over short periods</a:t>
                </a:r>
              </a:p>
              <a:p>
                <a:pPr lvl="1"/>
                <a:r>
                  <a:rPr lang="en-US" dirty="0">
                    <a:latin typeface="+mj-lt"/>
                  </a:rPr>
                  <a:t>Often fills in gaps between GPS samples (or other localization systems)</a:t>
                </a:r>
              </a:p>
              <a:p>
                <a:endParaRPr lang="en-US" dirty="0">
                  <a:latin typeface="+mj-lt"/>
                </a:endParaRPr>
              </a:p>
              <a:p>
                <a:r>
                  <a:rPr lang="en-US" dirty="0">
                    <a:latin typeface="+mj-lt"/>
                  </a:rPr>
                  <a:t>Accelerometers also work as tilt sensors</a:t>
                </a:r>
              </a:p>
              <a:p>
                <a:pPr lvl="1"/>
                <a:r>
                  <a:rPr lang="en-US" dirty="0">
                    <a:latin typeface="+mj-lt"/>
                  </a:rPr>
                  <a:t>Constantly sensing pull of gravity</a:t>
                </a:r>
              </a:p>
              <a:p>
                <a:pPr lvl="1"/>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1 </m:t>
                    </m:r>
                    <m:r>
                      <a:rPr lang="en-US" i="1" dirty="0" smtClean="0">
                        <a:latin typeface="Cambria Math" panose="02040503050406030204" pitchFamily="18" charset="0"/>
                      </a:rPr>
                      <m:t>𝑔</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sin</m:t>
                    </m:r>
                    <m:r>
                      <a:rPr lang="en-US" i="1" dirty="0" smtClean="0">
                        <a:latin typeface="Cambria Math" panose="02040503050406030204" pitchFamily="18" charset="0"/>
                      </a:rPr>
                      <m:t>⁡(</m:t>
                    </m:r>
                    <m:r>
                      <a:rPr lang="en-US"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8C91D58A-8E2F-49FB-97F1-F5A576C0F299}"/>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F3CCCD-29BE-404B-AC66-98D23A10D049}"/>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14338" name="Picture 2" descr="Figure 1: Single axis used for tilt sensing.">
            <a:extLst>
              <a:ext uri="{FF2B5EF4-FFF2-40B4-BE49-F238E27FC236}">
                <a16:creationId xmlns:a16="http://schemas.microsoft.com/office/drawing/2014/main" id="{B43A3EB7-F116-4F77-9A14-95B0C30E5FA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82688" y="4563196"/>
            <a:ext cx="3697706" cy="14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98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86DE-CF50-41A1-AFF3-233B991F51BE}"/>
              </a:ext>
            </a:extLst>
          </p:cNvPr>
          <p:cNvSpPr>
            <a:spLocks noGrp="1"/>
          </p:cNvSpPr>
          <p:nvPr>
            <p:ph type="title"/>
          </p:nvPr>
        </p:nvSpPr>
        <p:spPr>
          <a:xfrm>
            <a:off x="611606" y="213126"/>
            <a:ext cx="10515600" cy="1325563"/>
          </a:xfrm>
        </p:spPr>
        <p:txBody>
          <a:bodyPr/>
          <a:lstStyle/>
          <a:p>
            <a:r>
              <a:rPr lang="en-US" dirty="0">
                <a:latin typeface="+mn-lt"/>
              </a:rPr>
              <a:t>Passive Infrared (PIR) sensor</a:t>
            </a:r>
          </a:p>
        </p:txBody>
      </p:sp>
      <p:sp>
        <p:nvSpPr>
          <p:cNvPr id="3" name="Content Placeholder 2">
            <a:extLst>
              <a:ext uri="{FF2B5EF4-FFF2-40B4-BE49-F238E27FC236}">
                <a16:creationId xmlns:a16="http://schemas.microsoft.com/office/drawing/2014/main" id="{2737F14E-0D68-4C0F-AEF1-5CFB2D012832}"/>
              </a:ext>
            </a:extLst>
          </p:cNvPr>
          <p:cNvSpPr>
            <a:spLocks noGrp="1"/>
          </p:cNvSpPr>
          <p:nvPr>
            <p:ph idx="1"/>
          </p:nvPr>
        </p:nvSpPr>
        <p:spPr>
          <a:xfrm>
            <a:off x="611606" y="1463675"/>
            <a:ext cx="5986388" cy="5029200"/>
          </a:xfrm>
        </p:spPr>
        <p:txBody>
          <a:bodyPr/>
          <a:lstStyle/>
          <a:p>
            <a:r>
              <a:rPr lang="en-US" dirty="0">
                <a:latin typeface="+mj-lt"/>
              </a:rPr>
              <a:t>Detect movement in the environment</a:t>
            </a:r>
          </a:p>
          <a:p>
            <a:pPr lvl="1"/>
            <a:r>
              <a:rPr lang="en-US" dirty="0">
                <a:latin typeface="+mj-lt"/>
              </a:rPr>
              <a:t>By detecting change in IR levels</a:t>
            </a:r>
          </a:p>
          <a:p>
            <a:pPr lvl="1"/>
            <a:endParaRPr lang="en-US" dirty="0">
              <a:latin typeface="+mj-lt"/>
            </a:endParaRPr>
          </a:p>
          <a:p>
            <a:r>
              <a:rPr lang="en-US" dirty="0">
                <a:latin typeface="+mj-lt"/>
              </a:rPr>
              <a:t>Often come with plastic lens cover to improve field of view and range</a:t>
            </a:r>
          </a:p>
          <a:p>
            <a:endParaRPr lang="en-US" dirty="0"/>
          </a:p>
          <a:p>
            <a:endParaRPr lang="en-US" dirty="0"/>
          </a:p>
        </p:txBody>
      </p:sp>
      <p:sp>
        <p:nvSpPr>
          <p:cNvPr id="4" name="Slide Number Placeholder 3">
            <a:extLst>
              <a:ext uri="{FF2B5EF4-FFF2-40B4-BE49-F238E27FC236}">
                <a16:creationId xmlns:a16="http://schemas.microsoft.com/office/drawing/2014/main" id="{7C3DCA94-3DE8-420C-AF08-CF5019818A4E}"/>
              </a:ext>
            </a:extLst>
          </p:cNvPr>
          <p:cNvSpPr>
            <a:spLocks noGrp="1"/>
          </p:cNvSpPr>
          <p:nvPr>
            <p:ph type="sldNum" sz="quarter" idx="12"/>
          </p:nvPr>
        </p:nvSpPr>
        <p:spPr/>
        <p:txBody>
          <a:bodyPr/>
          <a:lstStyle/>
          <a:p>
            <a:fld id="{0778C724-3839-4D76-A707-B4C23905D055}" type="slidenum">
              <a:rPr lang="en-US" smtClean="0"/>
              <a:t>18</a:t>
            </a:fld>
            <a:endParaRPr lang="en-US"/>
          </a:p>
        </p:txBody>
      </p:sp>
      <p:pic>
        <p:nvPicPr>
          <p:cNvPr id="12290" name="Picture 2" descr="additional product photo">
            <a:extLst>
              <a:ext uri="{FF2B5EF4-FFF2-40B4-BE49-F238E27FC236}">
                <a16:creationId xmlns:a16="http://schemas.microsoft.com/office/drawing/2014/main" id="{59CEB53A-B7A9-484E-8F98-CD7DFB1064E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151394" y="924714"/>
            <a:ext cx="3429000" cy="19982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IR (motion) sensor">
            <a:extLst>
              <a:ext uri="{FF2B5EF4-FFF2-40B4-BE49-F238E27FC236}">
                <a16:creationId xmlns:a16="http://schemas.microsoft.com/office/drawing/2014/main" id="{B76D5AFE-12BB-432F-A964-C6B6ED61065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151394" y="29718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2F3E5D0-3051-4473-9145-26A896D0AF1F}"/>
              </a:ext>
            </a:extLst>
          </p:cNvPr>
          <p:cNvPicPr>
            <a:picLocks noChangeAspect="1"/>
          </p:cNvPicPr>
          <p:nvPr/>
        </p:nvPicPr>
        <p:blipFill>
          <a:blip r:embed="rId5"/>
          <a:stretch>
            <a:fillRect/>
          </a:stretch>
        </p:blipFill>
        <p:spPr>
          <a:xfrm>
            <a:off x="1653881" y="3906235"/>
            <a:ext cx="3519481" cy="2625118"/>
          </a:xfrm>
          <a:prstGeom prst="rect">
            <a:avLst/>
          </a:prstGeom>
        </p:spPr>
      </p:pic>
    </p:spTree>
    <p:extLst>
      <p:ext uri="{BB962C8B-B14F-4D97-AF65-F5344CB8AC3E}">
        <p14:creationId xmlns:p14="http://schemas.microsoft.com/office/powerpoint/2010/main" val="405654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D70C-5356-41B9-8CF8-7B5141CAF6B3}"/>
              </a:ext>
            </a:extLst>
          </p:cNvPr>
          <p:cNvSpPr>
            <a:spLocks noGrp="1"/>
          </p:cNvSpPr>
          <p:nvPr>
            <p:ph type="title"/>
          </p:nvPr>
        </p:nvSpPr>
        <p:spPr/>
        <p:txBody>
          <a:bodyPr/>
          <a:lstStyle/>
          <a:p>
            <a:r>
              <a:rPr lang="en-US" dirty="0">
                <a:latin typeface="+mn-lt"/>
              </a:rPr>
              <a:t>Even more types of sensors</a:t>
            </a:r>
          </a:p>
        </p:txBody>
      </p:sp>
      <p:sp>
        <p:nvSpPr>
          <p:cNvPr id="3" name="Content Placeholder 2">
            <a:extLst>
              <a:ext uri="{FF2B5EF4-FFF2-40B4-BE49-F238E27FC236}">
                <a16:creationId xmlns:a16="http://schemas.microsoft.com/office/drawing/2014/main" id="{9429D059-0978-471D-8F9C-98B35DDE99AF}"/>
              </a:ext>
            </a:extLst>
          </p:cNvPr>
          <p:cNvSpPr>
            <a:spLocks noGrp="1"/>
          </p:cNvSpPr>
          <p:nvPr>
            <p:ph idx="1"/>
          </p:nvPr>
        </p:nvSpPr>
        <p:spPr/>
        <p:txBody>
          <a:bodyPr/>
          <a:lstStyle/>
          <a:p>
            <a:r>
              <a:rPr lang="en-US" dirty="0">
                <a:latin typeface="+mj-lt"/>
              </a:rPr>
              <a:t>Environment: Pressure, Humidity, Air Velocity, Air Quality</a:t>
            </a:r>
          </a:p>
          <a:p>
            <a:endParaRPr lang="en-US" dirty="0">
              <a:latin typeface="+mj-lt"/>
            </a:endParaRPr>
          </a:p>
          <a:p>
            <a:r>
              <a:rPr lang="en-US" dirty="0">
                <a:latin typeface="+mj-lt"/>
              </a:rPr>
              <a:t>Distance: Ultrasonic, Lidar, or Radar</a:t>
            </a:r>
          </a:p>
          <a:p>
            <a:endParaRPr lang="en-US" dirty="0">
              <a:latin typeface="+mj-lt"/>
            </a:endParaRPr>
          </a:p>
          <a:p>
            <a:r>
              <a:rPr lang="en-US" dirty="0">
                <a:latin typeface="+mj-lt"/>
              </a:rPr>
              <a:t>Biometric: Pulse Oximeter, Heart Rate</a:t>
            </a:r>
          </a:p>
          <a:p>
            <a:endParaRPr lang="en-US" dirty="0">
              <a:latin typeface="+mj-lt"/>
            </a:endParaRPr>
          </a:p>
          <a:p>
            <a:r>
              <a:rPr lang="en-US" dirty="0">
                <a:latin typeface="+mj-lt"/>
              </a:rPr>
              <a:t>Agricultural: Soil moisture</a:t>
            </a:r>
          </a:p>
        </p:txBody>
      </p:sp>
      <p:sp>
        <p:nvSpPr>
          <p:cNvPr id="4" name="Slide Number Placeholder 3">
            <a:extLst>
              <a:ext uri="{FF2B5EF4-FFF2-40B4-BE49-F238E27FC236}">
                <a16:creationId xmlns:a16="http://schemas.microsoft.com/office/drawing/2014/main" id="{5265502D-FA0B-4D44-9021-E38D54C74AEB}"/>
              </a:ext>
            </a:extLst>
          </p:cNvPr>
          <p:cNvSpPr>
            <a:spLocks noGrp="1"/>
          </p:cNvSpPr>
          <p:nvPr>
            <p:ph type="sldNum" sz="quarter" idx="12"/>
          </p:nvPr>
        </p:nvSpPr>
        <p:spPr/>
        <p:txBody>
          <a:bodyPr/>
          <a:lstStyle/>
          <a:p>
            <a:fld id="{0778C724-3839-4D76-A707-B4C23905D055}" type="slidenum">
              <a:rPr lang="en-US" smtClean="0"/>
              <a:t>19</a:t>
            </a:fld>
            <a:endParaRPr lang="en-US"/>
          </a:p>
        </p:txBody>
      </p:sp>
      <p:pic>
        <p:nvPicPr>
          <p:cNvPr id="17410" name="Picture 2" descr="SparkFun Soil Moisture Sensor (with Screw Terminals)">
            <a:extLst>
              <a:ext uri="{FF2B5EF4-FFF2-40B4-BE49-F238E27FC236}">
                <a16:creationId xmlns:a16="http://schemas.microsoft.com/office/drawing/2014/main" id="{31D4C72D-174E-4010-87BC-EEEE14A3CF2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86185" y="3630660"/>
            <a:ext cx="2508345" cy="250834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Ultrasonic Distance Sensor - HC-SR04">
            <a:extLst>
              <a:ext uri="{FF2B5EF4-FFF2-40B4-BE49-F238E27FC236}">
                <a16:creationId xmlns:a16="http://schemas.microsoft.com/office/drawing/2014/main" id="{D1C014BE-8FBE-4E00-9C0D-7C068CEAE2F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14265" y="3429000"/>
            <a:ext cx="2740517" cy="27405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parkFun Atmospheric Sensor Breakout - BME280">
            <a:extLst>
              <a:ext uri="{FF2B5EF4-FFF2-40B4-BE49-F238E27FC236}">
                <a16:creationId xmlns:a16="http://schemas.microsoft.com/office/drawing/2014/main" id="{0E47FCA1-A29D-4F20-9DC5-BF981A3EB07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565427" y="2471862"/>
            <a:ext cx="1416773" cy="11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26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9" y="3060542"/>
            <a:ext cx="10212002" cy="1178305"/>
          </a:xfrm>
        </p:spPr>
        <p:txBody>
          <a:bodyPr>
            <a:normAutofit fontScale="92500" lnSpcReduction="20000"/>
          </a:bodyPr>
          <a:lstStyle/>
          <a:p>
            <a:pPr marL="0" indent="0" algn="ctr">
              <a:buNone/>
            </a:pPr>
            <a:r>
              <a:rPr lang="en-US" sz="5200" dirty="0"/>
              <a:t>Lecture 4: Power Management, Backscatter Communication</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7506" y="2008909"/>
            <a:ext cx="10325913" cy="3783243"/>
          </a:xfrm>
        </p:spPr>
      </p:pic>
      <p:sp>
        <p:nvSpPr>
          <p:cNvPr id="4" name="Slide Number Placeholder 3"/>
          <p:cNvSpPr>
            <a:spLocks noGrp="1"/>
          </p:cNvSpPr>
          <p:nvPr>
            <p:ph type="sldNum" sz="quarter" idx="12"/>
          </p:nvPr>
        </p:nvSpPr>
        <p:spPr/>
        <p:txBody>
          <a:bodyPr/>
          <a:lstStyle/>
          <a:p>
            <a:fld id="{5C6FAEEE-D619-4E65-A0EF-E650D0B3166A}" type="slidenum">
              <a:rPr lang="en-US" smtClean="0"/>
              <a:t>20</a:t>
            </a:fld>
            <a:endParaRPr lang="en-US"/>
          </a:p>
        </p:txBody>
      </p:sp>
      <p:sp>
        <p:nvSpPr>
          <p:cNvPr id="2" name="Title 1">
            <a:extLst>
              <a:ext uri="{FF2B5EF4-FFF2-40B4-BE49-F238E27FC236}">
                <a16:creationId xmlns:a16="http://schemas.microsoft.com/office/drawing/2014/main" id="{C2B9EB28-9C79-2B8C-5A5E-FE9CEE4703FA}"/>
              </a:ext>
            </a:extLst>
          </p:cNvPr>
          <p:cNvSpPr>
            <a:spLocks noGrp="1"/>
          </p:cNvSpPr>
          <p:nvPr>
            <p:ph type="title"/>
          </p:nvPr>
        </p:nvSpPr>
        <p:spPr>
          <a:xfrm>
            <a:off x="887506" y="443233"/>
            <a:ext cx="9767047" cy="740108"/>
          </a:xfrm>
        </p:spPr>
        <p:txBody>
          <a:bodyPr/>
          <a:lstStyle/>
          <a:p>
            <a:r>
              <a:rPr lang="en-SG" dirty="0">
                <a:latin typeface="+mn-lt"/>
              </a:rPr>
              <a:t>Sensors  on </a:t>
            </a:r>
            <a:r>
              <a:rPr lang="en-SG" dirty="0" err="1">
                <a:latin typeface="+mn-lt"/>
              </a:rPr>
              <a:t>SensorTag</a:t>
            </a:r>
            <a:r>
              <a:rPr lang="en-SG" dirty="0">
                <a:latin typeface="+mn-lt"/>
              </a:rPr>
              <a:t> (CC2650)</a:t>
            </a:r>
          </a:p>
        </p:txBody>
      </p:sp>
    </p:spTree>
    <p:extLst>
      <p:ext uri="{BB962C8B-B14F-4D97-AF65-F5344CB8AC3E}">
        <p14:creationId xmlns:p14="http://schemas.microsoft.com/office/powerpoint/2010/main" val="1919559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6FAEEE-D619-4E65-A0EF-E650D0B3166A}" type="slidenum">
              <a:rPr lang="en-US" smtClean="0"/>
              <a:t>21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611" y="1745674"/>
            <a:ext cx="10699110" cy="3968865"/>
          </a:xfrm>
          <a:prstGeom prst="rect">
            <a:avLst/>
          </a:prstGeom>
        </p:spPr>
      </p:pic>
      <p:sp>
        <p:nvSpPr>
          <p:cNvPr id="2" name="Title 1">
            <a:extLst>
              <a:ext uri="{FF2B5EF4-FFF2-40B4-BE49-F238E27FC236}">
                <a16:creationId xmlns:a16="http://schemas.microsoft.com/office/drawing/2014/main" id="{2E7404FD-64E3-5DC1-06D2-0AFF149DD853}"/>
              </a:ext>
            </a:extLst>
          </p:cNvPr>
          <p:cNvSpPr>
            <a:spLocks noGrp="1"/>
          </p:cNvSpPr>
          <p:nvPr>
            <p:ph type="title"/>
          </p:nvPr>
        </p:nvSpPr>
        <p:spPr>
          <a:xfrm>
            <a:off x="887506" y="443233"/>
            <a:ext cx="9767047" cy="740108"/>
          </a:xfrm>
        </p:spPr>
        <p:txBody>
          <a:bodyPr/>
          <a:lstStyle/>
          <a:p>
            <a:r>
              <a:rPr lang="en-SG" dirty="0">
                <a:latin typeface="+mn-lt"/>
              </a:rPr>
              <a:t>Sensors  on </a:t>
            </a:r>
            <a:r>
              <a:rPr lang="en-SG" dirty="0" err="1">
                <a:latin typeface="+mn-lt"/>
              </a:rPr>
              <a:t>SensorTag</a:t>
            </a:r>
            <a:r>
              <a:rPr lang="en-SG" dirty="0">
                <a:latin typeface="+mn-lt"/>
              </a:rPr>
              <a:t> (CC2650)</a:t>
            </a:r>
          </a:p>
        </p:txBody>
      </p:sp>
    </p:spTree>
    <p:extLst>
      <p:ext uri="{BB962C8B-B14F-4D97-AF65-F5344CB8AC3E}">
        <p14:creationId xmlns:p14="http://schemas.microsoft.com/office/powerpoint/2010/main" val="98729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4EDF-564C-4FA3-B860-2BB445CF044B}"/>
              </a:ext>
            </a:extLst>
          </p:cNvPr>
          <p:cNvSpPr>
            <a:spLocks noGrp="1"/>
          </p:cNvSpPr>
          <p:nvPr>
            <p:ph type="title"/>
          </p:nvPr>
        </p:nvSpPr>
        <p:spPr>
          <a:xfrm>
            <a:off x="758858" y="136525"/>
            <a:ext cx="10515600" cy="1325563"/>
          </a:xfrm>
        </p:spPr>
        <p:txBody>
          <a:bodyPr/>
          <a:lstStyle/>
          <a:p>
            <a:r>
              <a:rPr lang="en-US" dirty="0">
                <a:latin typeface="+mn-lt"/>
              </a:rPr>
              <a:t>Sensing Reading and Processing</a:t>
            </a:r>
            <a:endParaRPr lang="en-SG" dirty="0">
              <a:latin typeface="+mn-lt"/>
            </a:endParaRPr>
          </a:p>
        </p:txBody>
      </p:sp>
      <p:sp>
        <p:nvSpPr>
          <p:cNvPr id="3" name="Content Placeholder 2">
            <a:extLst>
              <a:ext uri="{FF2B5EF4-FFF2-40B4-BE49-F238E27FC236}">
                <a16:creationId xmlns:a16="http://schemas.microsoft.com/office/drawing/2014/main" id="{696C9875-379D-400E-9BB3-CAC63570F41E}"/>
              </a:ext>
            </a:extLst>
          </p:cNvPr>
          <p:cNvSpPr>
            <a:spLocks noGrp="1"/>
          </p:cNvSpPr>
          <p:nvPr>
            <p:ph idx="1"/>
          </p:nvPr>
        </p:nvSpPr>
        <p:spPr>
          <a:xfrm>
            <a:off x="1219200" y="1428750"/>
            <a:ext cx="10055258" cy="4743450"/>
          </a:xfrm>
        </p:spPr>
        <p:txBody>
          <a:bodyPr/>
          <a:lstStyle/>
          <a:p>
            <a:r>
              <a:rPr lang="en-US" sz="2400" dirty="0">
                <a:latin typeface="+mj-lt"/>
              </a:rPr>
              <a:t>Sensor data reading tends to be noisy; you need to “clean” the data before use</a:t>
            </a:r>
          </a:p>
          <a:p>
            <a:r>
              <a:rPr lang="en-US" sz="2400" dirty="0">
                <a:latin typeface="+mj-lt"/>
              </a:rPr>
              <a:t>Some advice for processing sensor readings:</a:t>
            </a:r>
          </a:p>
          <a:p>
            <a:pPr lvl="1"/>
            <a:r>
              <a:rPr lang="en-US" sz="2400" dirty="0">
                <a:latin typeface="+mj-lt"/>
              </a:rPr>
              <a:t>Take note of the “highest” sampling rate supported by the device, higher does not always mean better</a:t>
            </a:r>
          </a:p>
          <a:p>
            <a:pPr lvl="1"/>
            <a:r>
              <a:rPr lang="en-US" sz="2400" dirty="0" err="1">
                <a:latin typeface="+mj-lt"/>
              </a:rPr>
              <a:t>Printf</a:t>
            </a:r>
            <a:r>
              <a:rPr lang="en-US" sz="2400" dirty="0">
                <a:latin typeface="+mj-lt"/>
              </a:rPr>
              <a:t> are good for debugging, but too much I/O can slow down the processing significantly</a:t>
            </a:r>
          </a:p>
          <a:p>
            <a:pPr lvl="1"/>
            <a:r>
              <a:rPr lang="en-US" sz="2400" dirty="0">
                <a:latin typeface="+mj-lt"/>
              </a:rPr>
              <a:t>Some smoothing/averaging can be useful (low pass filter)</a:t>
            </a:r>
          </a:p>
          <a:p>
            <a:pPr lvl="1"/>
            <a:r>
              <a:rPr lang="en-US" sz="2400" dirty="0">
                <a:latin typeface="+mj-lt"/>
              </a:rPr>
              <a:t>Do not rely your decision only on a small number of samples </a:t>
            </a:r>
          </a:p>
          <a:p>
            <a:pPr lvl="1"/>
            <a:endParaRPr lang="en-SG" dirty="0"/>
          </a:p>
        </p:txBody>
      </p:sp>
      <p:sp>
        <p:nvSpPr>
          <p:cNvPr id="4" name="Slide Number Placeholder 3">
            <a:extLst>
              <a:ext uri="{FF2B5EF4-FFF2-40B4-BE49-F238E27FC236}">
                <a16:creationId xmlns:a16="http://schemas.microsoft.com/office/drawing/2014/main" id="{5D0342EA-F112-4397-97AE-44737BC2776A}"/>
              </a:ext>
            </a:extLst>
          </p:cNvPr>
          <p:cNvSpPr>
            <a:spLocks noGrp="1"/>
          </p:cNvSpPr>
          <p:nvPr>
            <p:ph type="sldNum" sz="quarter" idx="12"/>
          </p:nvPr>
        </p:nvSpPr>
        <p:spPr/>
        <p:txBody>
          <a:bodyPr/>
          <a:lstStyle/>
          <a:p>
            <a:fld id="{5C6FAEEE-D619-4E65-A0EF-E650D0B3166A}" type="slidenum">
              <a:rPr lang="en-US" smtClean="0"/>
              <a:t>22</a:t>
            </a:fld>
            <a:endParaRPr lang="en-US"/>
          </a:p>
        </p:txBody>
      </p:sp>
    </p:spTree>
    <p:extLst>
      <p:ext uri="{BB962C8B-B14F-4D97-AF65-F5344CB8AC3E}">
        <p14:creationId xmlns:p14="http://schemas.microsoft.com/office/powerpoint/2010/main" val="3006506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Battery-life, Power Consumption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15923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46" y="284968"/>
            <a:ext cx="9601200" cy="1198418"/>
          </a:xfrm>
        </p:spPr>
        <p:txBody>
          <a:bodyPr/>
          <a:lstStyle/>
          <a:p>
            <a:r>
              <a:rPr lang="en-US" dirty="0">
                <a:latin typeface="+mn-lt"/>
              </a:rPr>
              <a:t>Terms/Units (Quick Revision)</a:t>
            </a:r>
          </a:p>
        </p:txBody>
      </p:sp>
      <p:sp>
        <p:nvSpPr>
          <p:cNvPr id="3" name="Content Placeholder 2"/>
          <p:cNvSpPr>
            <a:spLocks noGrp="1"/>
          </p:cNvSpPr>
          <p:nvPr>
            <p:ph idx="1"/>
          </p:nvPr>
        </p:nvSpPr>
        <p:spPr>
          <a:xfrm>
            <a:off x="1233379" y="1662544"/>
            <a:ext cx="9601200" cy="4225637"/>
          </a:xfrm>
        </p:spPr>
        <p:txBody>
          <a:bodyPr>
            <a:normAutofit/>
          </a:bodyPr>
          <a:lstStyle/>
          <a:p>
            <a:r>
              <a:rPr lang="en-US" sz="2400" dirty="0">
                <a:latin typeface="+mj-lt"/>
              </a:rPr>
              <a:t>Voltage: Volts (V): the SI unit of electromotive force</a:t>
            </a:r>
          </a:p>
          <a:p>
            <a:r>
              <a:rPr lang="en-US" sz="2400" dirty="0">
                <a:latin typeface="+mj-lt"/>
              </a:rPr>
              <a:t>Current: Ampere or “amp” (A) is the SI unit of electric current </a:t>
            </a:r>
          </a:p>
          <a:p>
            <a:pPr lvl="1"/>
            <a:r>
              <a:rPr lang="en-US" sz="2000" dirty="0">
                <a:latin typeface="+mj-lt"/>
              </a:rPr>
              <a:t>Power (W) = volts (V) x amps (A)</a:t>
            </a:r>
          </a:p>
          <a:p>
            <a:r>
              <a:rPr lang="en-US" sz="2400" dirty="0">
                <a:latin typeface="+mj-lt"/>
              </a:rPr>
              <a:t>Energy (Joule) = Power x Time.</a:t>
            </a:r>
          </a:p>
          <a:p>
            <a:endParaRPr lang="en-US" sz="2400" dirty="0">
              <a:latin typeface="+mj-lt"/>
            </a:endParaRPr>
          </a:p>
          <a:p>
            <a:r>
              <a:rPr lang="en-US" sz="2400" dirty="0">
                <a:latin typeface="+mj-lt"/>
              </a:rPr>
              <a:t>Example:</a:t>
            </a:r>
          </a:p>
          <a:p>
            <a:pPr lvl="1"/>
            <a:r>
              <a:rPr lang="en-US" sz="2400" dirty="0">
                <a:latin typeface="+mj-lt"/>
              </a:rPr>
              <a:t>A device running at 1V draws 1A. </a:t>
            </a:r>
          </a:p>
          <a:p>
            <a:pPr lvl="2"/>
            <a:r>
              <a:rPr lang="en-US" sz="2200" dirty="0">
                <a:latin typeface="+mj-lt"/>
              </a:rPr>
              <a:t>The power consumption is therefore 1W</a:t>
            </a:r>
          </a:p>
          <a:p>
            <a:pPr lvl="2"/>
            <a:r>
              <a:rPr lang="en-US" sz="2200" dirty="0">
                <a:latin typeface="+mj-lt"/>
              </a:rPr>
              <a:t>Energy consumed in 1s is 1J</a:t>
            </a:r>
          </a:p>
        </p:txBody>
      </p:sp>
      <p:sp>
        <p:nvSpPr>
          <p:cNvPr id="5" name="Slide Number Placeholder 4"/>
          <p:cNvSpPr>
            <a:spLocks noGrp="1"/>
          </p:cNvSpPr>
          <p:nvPr>
            <p:ph type="sldNum" sz="quarter" idx="12"/>
          </p:nvPr>
        </p:nvSpPr>
        <p:spPr/>
        <p:txBody>
          <a:bodyPr/>
          <a:lstStyle/>
          <a:p>
            <a:fld id="{5C6FAEEE-D619-4E65-A0EF-E650D0B3166A}" type="slidenum">
              <a:rPr lang="en-US" smtClean="0"/>
              <a:t>24</a:t>
            </a:fld>
            <a:endParaRPr lang="en-US"/>
          </a:p>
        </p:txBody>
      </p:sp>
    </p:spTree>
    <p:extLst>
      <p:ext uri="{BB962C8B-B14F-4D97-AF65-F5344CB8AC3E}">
        <p14:creationId xmlns:p14="http://schemas.microsoft.com/office/powerpoint/2010/main" val="1234681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992" y="359061"/>
            <a:ext cx="9580418" cy="755073"/>
          </a:xfrm>
        </p:spPr>
        <p:txBody>
          <a:bodyPr/>
          <a:lstStyle/>
          <a:p>
            <a:r>
              <a:rPr lang="en-US" dirty="0">
                <a:latin typeface="+mn-lt"/>
              </a:rPr>
              <a:t>How do you measure battery life?</a:t>
            </a:r>
            <a:endParaRPr lang="en-SG" dirty="0">
              <a:latin typeface="+mn-lt"/>
            </a:endParaRPr>
          </a:p>
        </p:txBody>
      </p:sp>
      <p:sp>
        <p:nvSpPr>
          <p:cNvPr id="3" name="Content Placeholder 2"/>
          <p:cNvSpPr>
            <a:spLocks noGrp="1"/>
          </p:cNvSpPr>
          <p:nvPr>
            <p:ph idx="1"/>
          </p:nvPr>
        </p:nvSpPr>
        <p:spPr>
          <a:xfrm>
            <a:off x="895349" y="1300306"/>
            <a:ext cx="10338955" cy="4973782"/>
          </a:xfrm>
        </p:spPr>
        <p:txBody>
          <a:bodyPr>
            <a:normAutofit/>
          </a:bodyPr>
          <a:lstStyle/>
          <a:p>
            <a:r>
              <a:rPr lang="en-US" sz="2400" dirty="0">
                <a:latin typeface="+mj-lt"/>
              </a:rPr>
              <a:t>Battery lifetime: The </a:t>
            </a:r>
            <a:r>
              <a:rPr lang="en-US" sz="2400" b="1" dirty="0">
                <a:latin typeface="+mj-lt"/>
              </a:rPr>
              <a:t>watt</a:t>
            </a:r>
            <a:r>
              <a:rPr lang="en-US" sz="2400" dirty="0">
                <a:latin typeface="+mj-lt"/>
              </a:rPr>
              <a:t>-</a:t>
            </a:r>
            <a:r>
              <a:rPr lang="en-US" sz="2400" b="1" dirty="0">
                <a:latin typeface="+mj-lt"/>
              </a:rPr>
              <a:t>hour</a:t>
            </a:r>
            <a:r>
              <a:rPr lang="en-US" sz="2400" dirty="0">
                <a:latin typeface="+mj-lt"/>
              </a:rPr>
              <a:t> (symbolized </a:t>
            </a:r>
            <a:r>
              <a:rPr lang="en-US" sz="2400" dirty="0" err="1">
                <a:latin typeface="+mj-lt"/>
              </a:rPr>
              <a:t>Wh</a:t>
            </a:r>
            <a:r>
              <a:rPr lang="en-US" sz="2400" dirty="0">
                <a:latin typeface="+mj-lt"/>
              </a:rPr>
              <a:t>) is a unit of energy equivalent to one </a:t>
            </a:r>
            <a:r>
              <a:rPr lang="en-US" sz="2400" b="1" dirty="0">
                <a:latin typeface="+mj-lt"/>
              </a:rPr>
              <a:t>watt</a:t>
            </a:r>
            <a:r>
              <a:rPr lang="en-US" sz="2400" dirty="0">
                <a:latin typeface="+mj-lt"/>
              </a:rPr>
              <a:t> (1 W) of power expended for one </a:t>
            </a:r>
            <a:r>
              <a:rPr lang="en-US" sz="2400" b="1" dirty="0">
                <a:latin typeface="+mj-lt"/>
              </a:rPr>
              <a:t>hour</a:t>
            </a:r>
            <a:r>
              <a:rPr lang="en-US" sz="2400" dirty="0">
                <a:latin typeface="+mj-lt"/>
              </a:rPr>
              <a:t> (1 h) of time.</a:t>
            </a:r>
          </a:p>
          <a:p>
            <a:pPr marL="530352" lvl="1" indent="0">
              <a:buNone/>
            </a:pPr>
            <a:r>
              <a:rPr lang="en-US" sz="2400" dirty="0">
                <a:latin typeface="+mj-lt"/>
              </a:rPr>
              <a:t>Example:</a:t>
            </a:r>
          </a:p>
          <a:p>
            <a:pPr lvl="1"/>
            <a:r>
              <a:rPr lang="en-US" sz="2400" dirty="0">
                <a:latin typeface="+mj-lt"/>
              </a:rPr>
              <a:t>Dell Latitude E7440 Laptop (3 cell): 34Wh - provides 1W for 34 hours.</a:t>
            </a:r>
          </a:p>
          <a:p>
            <a:pPr lvl="1"/>
            <a:r>
              <a:rPr lang="en-US" sz="2400" dirty="0">
                <a:latin typeface="+mj-lt"/>
              </a:rPr>
              <a:t> iPad2: 25 watt-hour</a:t>
            </a:r>
          </a:p>
          <a:p>
            <a:endParaRPr lang="en-US" sz="2400" dirty="0">
              <a:latin typeface="+mj-lt"/>
            </a:endParaRPr>
          </a:p>
          <a:p>
            <a:r>
              <a:rPr lang="en-US" sz="2400" dirty="0">
                <a:latin typeface="+mj-lt"/>
              </a:rPr>
              <a:t>An </a:t>
            </a:r>
            <a:r>
              <a:rPr lang="en-US" sz="2400" b="1" dirty="0">
                <a:latin typeface="+mj-lt"/>
              </a:rPr>
              <a:t>ampere-hour</a:t>
            </a:r>
            <a:r>
              <a:rPr lang="en-US" sz="2400" dirty="0">
                <a:latin typeface="+mj-lt"/>
              </a:rPr>
              <a:t> or </a:t>
            </a:r>
            <a:r>
              <a:rPr lang="en-US" sz="2400" b="1" dirty="0">
                <a:latin typeface="+mj-lt"/>
              </a:rPr>
              <a:t>amp-hour</a:t>
            </a:r>
            <a:r>
              <a:rPr lang="en-US" sz="2400" dirty="0">
                <a:latin typeface="+mj-lt"/>
              </a:rPr>
              <a:t> (</a:t>
            </a:r>
            <a:r>
              <a:rPr lang="en-US" sz="2400" b="1" dirty="0">
                <a:latin typeface="+mj-lt"/>
              </a:rPr>
              <a:t>Ah</a:t>
            </a:r>
            <a:r>
              <a:rPr lang="en-US" sz="2400" dirty="0">
                <a:latin typeface="+mj-lt"/>
              </a:rPr>
              <a:t>) is a unit of electric charge equal to the charge transferred by a steady current of 1A flowing for one hour,</a:t>
            </a:r>
          </a:p>
          <a:p>
            <a:pPr lvl="1"/>
            <a:r>
              <a:rPr lang="en-US" sz="2400" dirty="0">
                <a:latin typeface="+mj-lt"/>
              </a:rPr>
              <a:t>iPad2 6930mAh, voltage = 25Wh/6.9Ah = 3.6V</a:t>
            </a:r>
          </a:p>
          <a:p>
            <a:pPr lvl="1"/>
            <a:r>
              <a:rPr lang="en-US" sz="2400" dirty="0">
                <a:latin typeface="+mj-lt"/>
              </a:rPr>
              <a:t>Samsung S4: 2600mAh (3.7V), 9.62Wh</a:t>
            </a:r>
          </a:p>
          <a:p>
            <a:pPr lvl="1"/>
            <a:r>
              <a:rPr lang="en-US" sz="2400" dirty="0">
                <a:latin typeface="+mj-lt"/>
              </a:rPr>
              <a:t>AA Energizer Alkaline: 2500 </a:t>
            </a:r>
            <a:r>
              <a:rPr lang="en-US" sz="2400" dirty="0" err="1">
                <a:latin typeface="+mj-lt"/>
              </a:rPr>
              <a:t>mAh</a:t>
            </a:r>
            <a:r>
              <a:rPr lang="en-US" sz="2400" dirty="0">
                <a:latin typeface="+mj-lt"/>
              </a:rPr>
              <a:t> (1.5V), 3.75Wh</a:t>
            </a:r>
          </a:p>
          <a:p>
            <a:pPr lvl="1"/>
            <a:r>
              <a:rPr lang="en-US" sz="2400" dirty="0">
                <a:latin typeface="+mj-lt"/>
              </a:rPr>
              <a:t>Calculator Battery (CR2032): 225 </a:t>
            </a:r>
            <a:r>
              <a:rPr lang="en-US" sz="2400" dirty="0" err="1">
                <a:latin typeface="+mj-lt"/>
              </a:rPr>
              <a:t>mAh</a:t>
            </a:r>
            <a:r>
              <a:rPr lang="en-US" sz="2400" dirty="0">
                <a:latin typeface="+mj-lt"/>
              </a:rPr>
              <a:t> (3V), 0.675Wh</a:t>
            </a:r>
          </a:p>
        </p:txBody>
      </p:sp>
      <p:pic>
        <p:nvPicPr>
          <p:cNvPr id="7170" name="Picture 2" descr="https://upload.wikimedia.org/wikipedia/commons/4/4d/Battery-lithium-cr203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4757" y="5300329"/>
            <a:ext cx="1410278" cy="12349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5C6FAEEE-D619-4E65-A0EF-E650D0B3166A}" type="slidenum">
              <a:rPr lang="en-US" smtClean="0"/>
              <a:t>25</a:t>
            </a:fld>
            <a:endParaRPr lang="en-US"/>
          </a:p>
        </p:txBody>
      </p:sp>
    </p:spTree>
    <p:extLst>
      <p:ext uri="{BB962C8B-B14F-4D97-AF65-F5344CB8AC3E}">
        <p14:creationId xmlns:p14="http://schemas.microsoft.com/office/powerpoint/2010/main" val="391470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26</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696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27</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814263" y="2198073"/>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566597" y="3528099"/>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356755" y="2215373"/>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184259" y="3556673"/>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extLst>
              <p:ext uri="{D42A27DB-BD31-4B8C-83A1-F6EECF244321}">
                <p14:modId xmlns:p14="http://schemas.microsoft.com/office/powerpoint/2010/main" val="3445543892"/>
              </p:ext>
            </p:extLst>
          </p:nvPr>
        </p:nvGraphicFramePr>
        <p:xfrm>
          <a:off x="1910299" y="4631824"/>
          <a:ext cx="8128000" cy="200942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53880666"/>
                    </a:ext>
                  </a:extLst>
                </a:gridCol>
                <a:gridCol w="4064000">
                  <a:extLst>
                    <a:ext uri="{9D8B030D-6E8A-4147-A177-3AD203B41FA5}">
                      <a16:colId xmlns:a16="http://schemas.microsoft.com/office/drawing/2014/main" val="4082166559"/>
                    </a:ext>
                  </a:extLst>
                </a:gridCol>
              </a:tblGrid>
              <a:tr h="526067">
                <a:tc>
                  <a:txBody>
                    <a:bodyPr/>
                    <a:lstStyle/>
                    <a:p>
                      <a:pPr algn="ctr"/>
                      <a:r>
                        <a:rPr lang="en-US" dirty="0"/>
                        <a:t>Component</a:t>
                      </a:r>
                    </a:p>
                  </a:txBody>
                  <a:tcPr/>
                </a:tc>
                <a:tc>
                  <a:txBody>
                    <a:bodyPr/>
                    <a:lstStyle/>
                    <a:p>
                      <a:pPr algn="ctr"/>
                      <a:r>
                        <a:rPr lang="en-US" dirty="0"/>
                        <a:t>Current draw</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547569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an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28</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664797" y="2159045"/>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417130" y="3464717"/>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515100" y="2224769"/>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261218" y="3545378"/>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901816" y="4704502"/>
          <a:ext cx="10451984" cy="200942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251835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704" y="330206"/>
            <a:ext cx="9601200" cy="1014214"/>
          </a:xfrm>
        </p:spPr>
        <p:txBody>
          <a:bodyPr>
            <a:normAutofit/>
          </a:bodyPr>
          <a:lstStyle/>
          <a:p>
            <a:r>
              <a:rPr lang="en-US" dirty="0">
                <a:latin typeface="+mn-lt"/>
              </a:rPr>
              <a:t>Energy Characteristics of LCD Display [4]</a:t>
            </a:r>
          </a:p>
        </p:txBody>
      </p:sp>
      <p:sp>
        <p:nvSpPr>
          <p:cNvPr id="5" name="Slide Number Placeholder 4"/>
          <p:cNvSpPr>
            <a:spLocks noGrp="1"/>
          </p:cNvSpPr>
          <p:nvPr>
            <p:ph type="sldNum" sz="quarter" idx="12"/>
          </p:nvPr>
        </p:nvSpPr>
        <p:spPr/>
        <p:txBody>
          <a:bodyPr/>
          <a:lstStyle/>
          <a:p>
            <a:fld id="{5C6FAEEE-D619-4E65-A0EF-E650D0B3166A}" type="slidenum">
              <a:rPr lang="en-US" smtClean="0"/>
              <a:t>29</a:t>
            </a:fld>
            <a:endParaRPr lang="en-US"/>
          </a:p>
        </p:txBody>
      </p:sp>
      <p:pic>
        <p:nvPicPr>
          <p:cNvPr id="6" name="Picture 5"/>
          <p:cNvPicPr>
            <a:picLocks noChangeAspect="1"/>
          </p:cNvPicPr>
          <p:nvPr/>
        </p:nvPicPr>
        <p:blipFill>
          <a:blip r:embed="rId2"/>
          <a:stretch>
            <a:fillRect/>
          </a:stretch>
        </p:blipFill>
        <p:spPr>
          <a:xfrm>
            <a:off x="6169162" y="1313934"/>
            <a:ext cx="5205419" cy="3758677"/>
          </a:xfrm>
          <a:prstGeom prst="rect">
            <a:avLst/>
          </a:prstGeom>
        </p:spPr>
      </p:pic>
      <p:pic>
        <p:nvPicPr>
          <p:cNvPr id="7" name="Picture 6"/>
          <p:cNvPicPr>
            <a:picLocks noChangeAspect="1"/>
          </p:cNvPicPr>
          <p:nvPr/>
        </p:nvPicPr>
        <p:blipFill>
          <a:blip r:embed="rId3"/>
          <a:stretch>
            <a:fillRect/>
          </a:stretch>
        </p:blipFill>
        <p:spPr>
          <a:xfrm>
            <a:off x="983673" y="1632588"/>
            <a:ext cx="4932631" cy="3440023"/>
          </a:xfrm>
          <a:prstGeom prst="rect">
            <a:avLst/>
          </a:prstGeom>
        </p:spPr>
      </p:pic>
      <p:sp>
        <p:nvSpPr>
          <p:cNvPr id="3" name="Rectangle 2"/>
          <p:cNvSpPr/>
          <p:nvPr/>
        </p:nvSpPr>
        <p:spPr>
          <a:xfrm>
            <a:off x="1115704" y="5072611"/>
            <a:ext cx="9953324" cy="830997"/>
          </a:xfrm>
          <a:prstGeom prst="rect">
            <a:avLst/>
          </a:prstGeom>
        </p:spPr>
        <p:txBody>
          <a:bodyPr wrap="square">
            <a:spAutoFit/>
          </a:bodyPr>
          <a:lstStyle/>
          <a:p>
            <a:r>
              <a:rPr lang="en-SG" sz="2400" dirty="0">
                <a:latin typeface="+mj-lt"/>
              </a:rPr>
              <a:t>Most of the power in an LCD display is consumed by the backlight, the light filter requires comparatively less power. </a:t>
            </a:r>
          </a:p>
        </p:txBody>
      </p:sp>
      <p:sp>
        <p:nvSpPr>
          <p:cNvPr id="4" name="Rectangle 3">
            <a:extLst>
              <a:ext uri="{FF2B5EF4-FFF2-40B4-BE49-F238E27FC236}">
                <a16:creationId xmlns:a16="http://schemas.microsoft.com/office/drawing/2014/main" id="{A448E028-AFD2-4C52-873E-97DE686B2C4B}"/>
              </a:ext>
            </a:extLst>
          </p:cNvPr>
          <p:cNvSpPr/>
          <p:nvPr/>
        </p:nvSpPr>
        <p:spPr>
          <a:xfrm>
            <a:off x="761127" y="6191776"/>
            <a:ext cx="11274929" cy="523220"/>
          </a:xfrm>
          <a:prstGeom prst="rect">
            <a:avLst/>
          </a:prstGeom>
        </p:spPr>
        <p:txBody>
          <a:bodyPr wrap="square">
            <a:spAutoFit/>
          </a:bodyPr>
          <a:lstStyle/>
          <a:p>
            <a:pPr marL="342900" lvl="1" indent="-342900">
              <a:buClr>
                <a:schemeClr val="folHlink"/>
              </a:buClr>
              <a:buSzPct val="60000"/>
            </a:pPr>
            <a:r>
              <a:rPr lang="en-US" sz="1400" dirty="0"/>
              <a:t>B Anand, K </a:t>
            </a:r>
            <a:r>
              <a:rPr lang="en-US" sz="1400" dirty="0" err="1"/>
              <a:t>Thirugnanam</a:t>
            </a:r>
            <a:r>
              <a:rPr lang="en-US" sz="1400" dirty="0"/>
              <a:t>, J Sebastian, PG Kannan, AL Ananda, MC Chan, RK Balan, “Adaptive display power management for mobile games,” ACM International Conference on Mobile Systems, Applications, and Services (</a:t>
            </a:r>
            <a:r>
              <a:rPr lang="en-US" sz="1400" dirty="0" err="1"/>
              <a:t>Mobisys</a:t>
            </a:r>
            <a:r>
              <a:rPr lang="en-US" sz="1400" dirty="0"/>
              <a:t>) 2011.</a:t>
            </a:r>
          </a:p>
        </p:txBody>
      </p:sp>
    </p:spTree>
    <p:extLst>
      <p:ext uri="{BB962C8B-B14F-4D97-AF65-F5344CB8AC3E}">
        <p14:creationId xmlns:p14="http://schemas.microsoft.com/office/powerpoint/2010/main" val="279752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Administration and Course Logistics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1739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799" y="86360"/>
            <a:ext cx="10280073" cy="1485900"/>
          </a:xfrm>
        </p:spPr>
        <p:txBody>
          <a:bodyPr>
            <a:normAutofit/>
          </a:bodyPr>
          <a:lstStyle/>
          <a:p>
            <a:r>
              <a:rPr lang="en-US" sz="4000" dirty="0">
                <a:latin typeface="+mn-lt"/>
              </a:rPr>
              <a:t>Energy Characteristics of OLED Display [4]</a:t>
            </a:r>
          </a:p>
        </p:txBody>
      </p:sp>
      <p:pic>
        <p:nvPicPr>
          <p:cNvPr id="6" name="Content Placeholder 5"/>
          <p:cNvPicPr>
            <a:picLocks noGrp="1" noChangeAspect="1"/>
          </p:cNvPicPr>
          <p:nvPr>
            <p:ph idx="1"/>
          </p:nvPr>
        </p:nvPicPr>
        <p:blipFill>
          <a:blip r:embed="rId2"/>
          <a:stretch>
            <a:fillRect/>
          </a:stretch>
        </p:blipFill>
        <p:spPr>
          <a:xfrm>
            <a:off x="1063213" y="1342381"/>
            <a:ext cx="5059814" cy="3462245"/>
          </a:xfrm>
          <a:prstGeom prst="rect">
            <a:avLst/>
          </a:prstGeom>
        </p:spPr>
      </p:pic>
      <p:sp>
        <p:nvSpPr>
          <p:cNvPr id="5" name="Slide Number Placeholder 4"/>
          <p:cNvSpPr>
            <a:spLocks noGrp="1"/>
          </p:cNvSpPr>
          <p:nvPr>
            <p:ph type="sldNum" sz="quarter" idx="12"/>
          </p:nvPr>
        </p:nvSpPr>
        <p:spPr/>
        <p:txBody>
          <a:bodyPr/>
          <a:lstStyle/>
          <a:p>
            <a:fld id="{5C6FAEEE-D619-4E65-A0EF-E650D0B3166A}" type="slidenum">
              <a:rPr lang="en-US" smtClean="0"/>
              <a:t>30</a:t>
            </a:fld>
            <a:endParaRPr lang="en-US"/>
          </a:p>
        </p:txBody>
      </p:sp>
      <p:pic>
        <p:nvPicPr>
          <p:cNvPr id="7" name="Picture 6"/>
          <p:cNvPicPr>
            <a:picLocks noChangeAspect="1"/>
          </p:cNvPicPr>
          <p:nvPr/>
        </p:nvPicPr>
        <p:blipFill>
          <a:blip r:embed="rId3"/>
          <a:stretch>
            <a:fillRect/>
          </a:stretch>
        </p:blipFill>
        <p:spPr>
          <a:xfrm>
            <a:off x="6326631" y="1311524"/>
            <a:ext cx="5274241" cy="3623356"/>
          </a:xfrm>
          <a:prstGeom prst="rect">
            <a:avLst/>
          </a:prstGeom>
        </p:spPr>
      </p:pic>
      <p:sp>
        <p:nvSpPr>
          <p:cNvPr id="3" name="Rectangle 2"/>
          <p:cNvSpPr/>
          <p:nvPr/>
        </p:nvSpPr>
        <p:spPr>
          <a:xfrm>
            <a:off x="1063213" y="4894203"/>
            <a:ext cx="10335163" cy="1877437"/>
          </a:xfrm>
          <a:prstGeom prst="rect">
            <a:avLst/>
          </a:prstGeom>
        </p:spPr>
        <p:txBody>
          <a:bodyPr wrap="square">
            <a:spAutoFit/>
          </a:bodyPr>
          <a:lstStyle/>
          <a:p>
            <a:pPr marL="285750" indent="-285750">
              <a:buFont typeface="Arial" panose="020B0604020202020204" pitchFamily="34" charset="0"/>
              <a:buChar char="•"/>
            </a:pPr>
            <a:r>
              <a:rPr lang="en-SG" sz="2400" dirty="0">
                <a:latin typeface="+mj-lt"/>
              </a:rPr>
              <a:t>OLED display functions without a backlight </a:t>
            </a:r>
          </a:p>
          <a:p>
            <a:pPr marL="285750" indent="-285750">
              <a:buFont typeface="Arial" panose="020B0604020202020204" pitchFamily="34" charset="0"/>
              <a:buChar char="•"/>
            </a:pPr>
            <a:r>
              <a:rPr lang="en-SG" sz="2400" dirty="0">
                <a:latin typeface="+mj-lt"/>
              </a:rPr>
              <a:t>OLED displays consume less power than a LCD display when the image is dark, but more when the image is bright</a:t>
            </a:r>
          </a:p>
          <a:p>
            <a:pPr marL="285750" indent="-285750">
              <a:buFont typeface="Arial" panose="020B0604020202020204" pitchFamily="34" charset="0"/>
              <a:buChar char="•"/>
            </a:pPr>
            <a:r>
              <a:rPr lang="en-US" sz="2400" dirty="0">
                <a:latin typeface="+mj-lt"/>
              </a:rPr>
              <a:t>Displaying different color consumed different amount of energy  </a:t>
            </a:r>
            <a:endParaRPr lang="en-SG" sz="2400" dirty="0">
              <a:latin typeface="+mj-lt"/>
            </a:endParaRPr>
          </a:p>
          <a:p>
            <a:pPr marL="285750" indent="-285750">
              <a:buFont typeface="Arial" panose="020B0604020202020204" pitchFamily="34" charset="0"/>
              <a:buChar char="•"/>
            </a:pPr>
            <a:endParaRPr lang="en-SG" sz="2000" dirty="0"/>
          </a:p>
        </p:txBody>
      </p:sp>
    </p:spTree>
    <p:extLst>
      <p:ext uri="{BB962C8B-B14F-4D97-AF65-F5344CB8AC3E}">
        <p14:creationId xmlns:p14="http://schemas.microsoft.com/office/powerpoint/2010/main" val="75529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799" y="86360"/>
            <a:ext cx="10280073" cy="1485900"/>
          </a:xfrm>
        </p:spPr>
        <p:txBody>
          <a:bodyPr>
            <a:normAutofit/>
          </a:bodyPr>
          <a:lstStyle/>
          <a:p>
            <a:r>
              <a:rPr lang="en-US" dirty="0"/>
              <a:t>Wirelessly Powered Display</a:t>
            </a:r>
            <a:endParaRPr lang="en-US" sz="4000" dirty="0">
              <a:latin typeface="+mn-lt"/>
            </a:endParaRPr>
          </a:p>
        </p:txBody>
      </p:sp>
      <p:sp>
        <p:nvSpPr>
          <p:cNvPr id="5" name="Slide Number Placeholder 4"/>
          <p:cNvSpPr>
            <a:spLocks noGrp="1"/>
          </p:cNvSpPr>
          <p:nvPr>
            <p:ph type="sldNum" sz="quarter" idx="12"/>
          </p:nvPr>
        </p:nvSpPr>
        <p:spPr/>
        <p:txBody>
          <a:bodyPr/>
          <a:lstStyle/>
          <a:p>
            <a:fld id="{5C6FAEEE-D619-4E65-A0EF-E650D0B3166A}" type="slidenum">
              <a:rPr lang="en-US" smtClean="0"/>
              <a:t>31</a:t>
            </a:fld>
            <a:endParaRPr lang="en-US"/>
          </a:p>
        </p:txBody>
      </p:sp>
      <p:pic>
        <p:nvPicPr>
          <p:cNvPr id="11" name="Online Media 10" descr="Wirelessly Powered E-ink Display Tag using NFC">
            <a:hlinkClick r:id="" action="ppaction://media"/>
            <a:extLst>
              <a:ext uri="{FF2B5EF4-FFF2-40B4-BE49-F238E27FC236}">
                <a16:creationId xmlns:a16="http://schemas.microsoft.com/office/drawing/2014/main" id="{D8449FD9-1955-54A1-F474-37C370C48C62}"/>
              </a:ext>
            </a:extLst>
          </p:cNvPr>
          <p:cNvPicPr>
            <a:picLocks noRot="1" noChangeAspect="1"/>
          </p:cNvPicPr>
          <p:nvPr>
            <a:videoFile r:link="rId1"/>
          </p:nvPr>
        </p:nvPicPr>
        <p:blipFill>
          <a:blip r:embed="rId3"/>
          <a:stretch>
            <a:fillRect/>
          </a:stretch>
        </p:blipFill>
        <p:spPr>
          <a:xfrm>
            <a:off x="2528936" y="1197461"/>
            <a:ext cx="7134128" cy="5350596"/>
          </a:xfrm>
          <a:prstGeom prst="rect">
            <a:avLst/>
          </a:prstGeom>
        </p:spPr>
      </p:pic>
    </p:spTree>
    <p:extLst>
      <p:ext uri="{BB962C8B-B14F-4D97-AF65-F5344CB8AC3E}">
        <p14:creationId xmlns:p14="http://schemas.microsoft.com/office/powerpoint/2010/main" val="272710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Power Consumption for Wireless Networking</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623939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05659" y="69454"/>
            <a:ext cx="10607405" cy="1485900"/>
          </a:xfrm>
        </p:spPr>
        <p:txBody>
          <a:bodyPr/>
          <a:lstStyle/>
          <a:p>
            <a:pPr eaLnBrk="1" hangingPunct="1"/>
            <a:r>
              <a:rPr lang="en-US" sz="4000" dirty="0">
                <a:latin typeface="+mn-lt"/>
              </a:rPr>
              <a:t>Energy consumption for wireless networking</a:t>
            </a:r>
            <a:endParaRPr lang="en-SG" sz="4000" dirty="0">
              <a:latin typeface="+mn-lt"/>
            </a:endParaRPr>
          </a:p>
        </p:txBody>
      </p:sp>
      <p:pic>
        <p:nvPicPr>
          <p:cNvPr id="29701" name="Picture 6"/>
          <p:cNvPicPr>
            <a:picLocks noChangeAspect="1" noChangeArrowheads="1"/>
          </p:cNvPicPr>
          <p:nvPr/>
        </p:nvPicPr>
        <p:blipFill>
          <a:blip r:embed="rId2" cstate="print"/>
          <a:srcRect/>
          <a:stretch>
            <a:fillRect/>
          </a:stretch>
        </p:blipFill>
        <p:spPr bwMode="auto">
          <a:xfrm>
            <a:off x="3876330" y="1279043"/>
            <a:ext cx="4751619" cy="1747682"/>
          </a:xfrm>
          <a:prstGeom prst="rect">
            <a:avLst/>
          </a:prstGeom>
          <a:noFill/>
          <a:ln w="9525">
            <a:noFill/>
            <a:miter lim="800000"/>
            <a:headEnd/>
            <a:tailEnd/>
          </a:ln>
        </p:spPr>
      </p:pic>
      <p:sp>
        <p:nvSpPr>
          <p:cNvPr id="2" name="TextBox 1"/>
          <p:cNvSpPr txBox="1"/>
          <p:nvPr/>
        </p:nvSpPr>
        <p:spPr>
          <a:xfrm>
            <a:off x="643563" y="3192860"/>
            <a:ext cx="11204367" cy="3108543"/>
          </a:xfrm>
          <a:prstGeom prst="rect">
            <a:avLst/>
          </a:prstGeom>
          <a:noFill/>
        </p:spPr>
        <p:txBody>
          <a:bodyPr wrap="square" rtlCol="0">
            <a:spAutoFit/>
          </a:bodyPr>
          <a:lstStyle/>
          <a:p>
            <a:r>
              <a:rPr lang="en-US" sz="2400" dirty="0">
                <a:latin typeface="+mj-lt"/>
              </a:rPr>
              <a:t>A mobile device with a battery capacity 9.62Wh transmits continuously on:</a:t>
            </a:r>
          </a:p>
          <a:p>
            <a:pPr marL="285750" indent="-285750">
              <a:buFont typeface="Arial" panose="020B0604020202020204" pitchFamily="34" charset="0"/>
              <a:buChar char="•"/>
            </a:pPr>
            <a:r>
              <a:rPr lang="en-US" sz="2400" dirty="0" err="1">
                <a:latin typeface="+mj-lt"/>
              </a:rPr>
              <a:t>WiFi</a:t>
            </a:r>
            <a:r>
              <a:rPr lang="en-US" sz="2400" dirty="0">
                <a:latin typeface="+mj-lt"/>
              </a:rPr>
              <a:t>: </a:t>
            </a:r>
          </a:p>
          <a:p>
            <a:pPr marL="742950" lvl="1" indent="-285750">
              <a:buFont typeface="Arial" panose="020B0604020202020204" pitchFamily="34" charset="0"/>
              <a:buChar char="•"/>
            </a:pPr>
            <a:r>
              <a:rPr lang="en-US" sz="2000" dirty="0">
                <a:latin typeface="+mj-lt"/>
              </a:rPr>
              <a:t>Considering only network energy consumption</a:t>
            </a:r>
          </a:p>
          <a:p>
            <a:pPr marL="1200150" lvl="2" indent="-285750">
              <a:buFont typeface="Arial" panose="020B0604020202020204" pitchFamily="34" charset="0"/>
              <a:buChar char="•"/>
            </a:pPr>
            <a:r>
              <a:rPr lang="en-US" sz="2000" dirty="0">
                <a:latin typeface="+mj-lt"/>
              </a:rPr>
              <a:t>Power consumption: 3.3V*219mA = 722.7 </a:t>
            </a:r>
            <a:r>
              <a:rPr lang="en-US" sz="2000" dirty="0" err="1">
                <a:latin typeface="+mj-lt"/>
              </a:rPr>
              <a:t>mW</a:t>
            </a:r>
            <a:endParaRPr lang="en-US" sz="2000" dirty="0">
              <a:latin typeface="+mj-lt"/>
            </a:endParaRPr>
          </a:p>
          <a:p>
            <a:pPr marL="742950" lvl="1" indent="-285750">
              <a:buFont typeface="Arial" panose="020B0604020202020204" pitchFamily="34" charset="0"/>
              <a:buChar char="•"/>
            </a:pPr>
            <a:r>
              <a:rPr lang="en-US" sz="2000" dirty="0">
                <a:latin typeface="+mj-lt"/>
              </a:rPr>
              <a:t>Duration =  9.62/0.7227 = 13.3hrs</a:t>
            </a:r>
          </a:p>
          <a:p>
            <a:pPr marL="742950" lvl="1" indent="-285750">
              <a:buFont typeface="Arial" panose="020B0604020202020204" pitchFamily="34" charset="0"/>
              <a:buChar char="•"/>
            </a:pPr>
            <a:r>
              <a:rPr lang="en-US" sz="2000" dirty="0">
                <a:latin typeface="+mj-lt"/>
              </a:rPr>
              <a:t>In practice, the duration is much shorter due to energy consumed by other components</a:t>
            </a:r>
          </a:p>
          <a:p>
            <a:pPr marL="285750" indent="-285750">
              <a:buFont typeface="Arial" panose="020B0604020202020204" pitchFamily="34" charset="0"/>
              <a:buChar char="•"/>
            </a:pPr>
            <a:r>
              <a:rPr lang="en-US" sz="2400" dirty="0">
                <a:latin typeface="+mj-lt"/>
              </a:rPr>
              <a:t>Bluetooth: (1.8V * 57mA = 102.6mW)</a:t>
            </a:r>
          </a:p>
          <a:p>
            <a:pPr marL="742950" lvl="1" indent="-285750">
              <a:buFont typeface="Arial" panose="020B0604020202020204" pitchFamily="34" charset="0"/>
              <a:buChar char="•"/>
            </a:pPr>
            <a:r>
              <a:rPr lang="en-US" sz="2400" dirty="0">
                <a:latin typeface="+mj-lt"/>
              </a:rPr>
              <a:t>Duration = 9.62/(1.8*0.057) = 93.76hrs</a:t>
            </a:r>
          </a:p>
          <a:p>
            <a:pPr lvl="1"/>
            <a:endParaRPr lang="en-US" sz="2000" dirty="0"/>
          </a:p>
        </p:txBody>
      </p:sp>
      <p:sp>
        <p:nvSpPr>
          <p:cNvPr id="3" name="Rectangle 2"/>
          <p:cNvSpPr/>
          <p:nvPr/>
        </p:nvSpPr>
        <p:spPr>
          <a:xfrm>
            <a:off x="7772400" y="2092036"/>
            <a:ext cx="706582" cy="498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58145" y="2092036"/>
            <a:ext cx="706582" cy="498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5C6FAEEE-D619-4E65-A0EF-E650D0B3166A}" type="slidenum">
              <a:rPr lang="en-US" smtClean="0"/>
              <a:t>33</a:t>
            </a:fld>
            <a:endParaRPr lang="en-US"/>
          </a:p>
        </p:txBody>
      </p:sp>
      <p:sp>
        <p:nvSpPr>
          <p:cNvPr id="5" name="Rectangle 4">
            <a:extLst>
              <a:ext uri="{FF2B5EF4-FFF2-40B4-BE49-F238E27FC236}">
                <a16:creationId xmlns:a16="http://schemas.microsoft.com/office/drawing/2014/main" id="{AE3AE81D-3AD1-477E-91DD-4935A2C9048F}"/>
              </a:ext>
            </a:extLst>
          </p:cNvPr>
          <p:cNvSpPr/>
          <p:nvPr/>
        </p:nvSpPr>
        <p:spPr>
          <a:xfrm>
            <a:off x="8888530" y="1641730"/>
            <a:ext cx="2673867" cy="1384995"/>
          </a:xfrm>
          <a:prstGeom prst="rect">
            <a:avLst/>
          </a:prstGeom>
        </p:spPr>
        <p:txBody>
          <a:bodyPr wrap="square">
            <a:spAutoFit/>
          </a:bodyPr>
          <a:lstStyle/>
          <a:p>
            <a:r>
              <a:rPr lang="en-SG" sz="1400" dirty="0"/>
              <a:t>Table taken from </a:t>
            </a:r>
            <a:r>
              <a:rPr lang="en-SG" sz="1400" dirty="0" err="1"/>
              <a:t>Jin-Shyan</a:t>
            </a:r>
            <a:r>
              <a:rPr lang="en-SG" sz="1400" dirty="0"/>
              <a:t> Lee, Yu-Wei </a:t>
            </a:r>
            <a:r>
              <a:rPr lang="en-SG" sz="1400" dirty="0" err="1"/>
              <a:t>Su</a:t>
            </a:r>
            <a:r>
              <a:rPr lang="en-SG" sz="1400" dirty="0"/>
              <a:t>, and Chung-Chou Shen, “A Comparative Study of Wireless Protocols: Bluetooth, UWB, ZigBee, and Wi-Fi,” IECON, 2007 </a:t>
            </a:r>
            <a:endParaRPr lang="en-US" sz="1400" dirty="0"/>
          </a:p>
        </p:txBody>
      </p:sp>
    </p:spTree>
    <p:extLst>
      <p:ext uri="{BB962C8B-B14F-4D97-AF65-F5344CB8AC3E}">
        <p14:creationId xmlns:p14="http://schemas.microsoft.com/office/powerpoint/2010/main" val="319506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srcRect/>
          <a:stretch>
            <a:fillRect/>
          </a:stretch>
        </p:blipFill>
        <p:spPr bwMode="auto">
          <a:xfrm>
            <a:off x="3153523" y="2460988"/>
            <a:ext cx="5884953" cy="3554050"/>
          </a:xfrm>
          <a:prstGeom prst="rect">
            <a:avLst/>
          </a:prstGeom>
          <a:noFill/>
          <a:ln w="9525">
            <a:noFill/>
            <a:miter lim="800000"/>
            <a:headEnd/>
            <a:tailEnd/>
          </a:ln>
        </p:spPr>
      </p:pic>
      <p:sp>
        <p:nvSpPr>
          <p:cNvPr id="3" name="TextBox 2"/>
          <p:cNvSpPr txBox="1"/>
          <p:nvPr/>
        </p:nvSpPr>
        <p:spPr>
          <a:xfrm>
            <a:off x="356135" y="1274191"/>
            <a:ext cx="11242697" cy="8925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Devices </a:t>
            </a:r>
            <a:r>
              <a:rPr lang="en-US" sz="2800" dirty="0">
                <a:latin typeface="+mj-lt"/>
              </a:rPr>
              <a:t>rarely</a:t>
            </a:r>
            <a:r>
              <a:rPr lang="en-US" sz="2400" dirty="0">
                <a:latin typeface="+mj-lt"/>
              </a:rPr>
              <a:t> transmit continuously.</a:t>
            </a:r>
          </a:p>
          <a:p>
            <a:pPr marL="342900" indent="-342900">
              <a:buFont typeface="Arial" panose="020B0604020202020204" pitchFamily="34" charset="0"/>
              <a:buChar char="•"/>
            </a:pPr>
            <a:r>
              <a:rPr lang="en-US" sz="2400" dirty="0">
                <a:latin typeface="+mj-lt"/>
              </a:rPr>
              <a:t>Having different </a:t>
            </a:r>
            <a:r>
              <a:rPr lang="en-US" sz="2400" dirty="0">
                <a:latin typeface="+mj-lt"/>
                <a:hlinkClick r:id="rId4" action="ppaction://hlinksldjump"/>
              </a:rPr>
              <a:t>power states </a:t>
            </a:r>
            <a:r>
              <a:rPr lang="en-US" sz="2400" dirty="0">
                <a:latin typeface="+mj-lt"/>
              </a:rPr>
              <a:t>allow power consumption to be reduced</a:t>
            </a:r>
          </a:p>
        </p:txBody>
      </p:sp>
      <p:sp>
        <p:nvSpPr>
          <p:cNvPr id="4" name="Slide Number Placeholder 3"/>
          <p:cNvSpPr>
            <a:spLocks noGrp="1"/>
          </p:cNvSpPr>
          <p:nvPr>
            <p:ph type="sldNum" sz="quarter" idx="12"/>
          </p:nvPr>
        </p:nvSpPr>
        <p:spPr/>
        <p:txBody>
          <a:bodyPr/>
          <a:lstStyle/>
          <a:p>
            <a:fld id="{5C6FAEEE-D619-4E65-A0EF-E650D0B3166A}" type="slidenum">
              <a:rPr lang="en-US" smtClean="0"/>
              <a:t>34</a:t>
            </a:fld>
            <a:endParaRPr lang="en-US"/>
          </a:p>
        </p:txBody>
      </p:sp>
      <p:sp>
        <p:nvSpPr>
          <p:cNvPr id="5" name="Rectangle 4">
            <a:extLst>
              <a:ext uri="{FF2B5EF4-FFF2-40B4-BE49-F238E27FC236}">
                <a16:creationId xmlns:a16="http://schemas.microsoft.com/office/drawing/2014/main" id="{EF1A7023-247D-4E58-8474-D16CBC2BA653}"/>
              </a:ext>
            </a:extLst>
          </p:cNvPr>
          <p:cNvSpPr/>
          <p:nvPr/>
        </p:nvSpPr>
        <p:spPr>
          <a:xfrm>
            <a:off x="1274618" y="6075869"/>
            <a:ext cx="10591311" cy="584775"/>
          </a:xfrm>
          <a:prstGeom prst="rect">
            <a:avLst/>
          </a:prstGeom>
        </p:spPr>
        <p:txBody>
          <a:bodyPr wrap="square">
            <a:spAutoFit/>
          </a:bodyPr>
          <a:lstStyle/>
          <a:p>
            <a:pPr marL="342900" lvl="1" indent="-342900">
              <a:buClr>
                <a:schemeClr val="folHlink"/>
              </a:buClr>
              <a:buSzPct val="60000"/>
            </a:pPr>
            <a:r>
              <a:rPr lang="en-SG" sz="1600" dirty="0"/>
              <a:t>Ashish Sharma, Vishnu </a:t>
            </a:r>
            <a:r>
              <a:rPr lang="en-SG" sz="1600" dirty="0" err="1"/>
              <a:t>Navda</a:t>
            </a:r>
            <a:r>
              <a:rPr lang="en-SG" sz="1600" dirty="0"/>
              <a:t>, Ramachandran </a:t>
            </a:r>
            <a:r>
              <a:rPr lang="en-SG" sz="1600" dirty="0" err="1"/>
              <a:t>Ramjee</a:t>
            </a:r>
            <a:r>
              <a:rPr lang="en-SG" sz="1600" dirty="0"/>
              <a:t>, Venkat Padmanabhan, and Elizabeth Belding, Cool-Tether: Energy Efficient On-the-fly </a:t>
            </a:r>
            <a:r>
              <a:rPr lang="en-SG" sz="1600" dirty="0" err="1"/>
              <a:t>WiFi</a:t>
            </a:r>
            <a:r>
              <a:rPr lang="en-SG" sz="1600" dirty="0"/>
              <a:t> Hot-spots using Mobile Phones, in </a:t>
            </a:r>
            <a:r>
              <a:rPr lang="en-SG" sz="1600" dirty="0" err="1"/>
              <a:t>CoNEXT</a:t>
            </a:r>
            <a:r>
              <a:rPr lang="en-SG" sz="1600" dirty="0"/>
              <a:t> 2009. </a:t>
            </a:r>
          </a:p>
        </p:txBody>
      </p:sp>
      <p:sp>
        <p:nvSpPr>
          <p:cNvPr id="8" name="Title 1">
            <a:extLst>
              <a:ext uri="{FF2B5EF4-FFF2-40B4-BE49-F238E27FC236}">
                <a16:creationId xmlns:a16="http://schemas.microsoft.com/office/drawing/2014/main" id="{C20286DD-4B42-1C0E-BBFA-DBF8CEB728B0}"/>
              </a:ext>
            </a:extLst>
          </p:cNvPr>
          <p:cNvSpPr txBox="1">
            <a:spLocks/>
          </p:cNvSpPr>
          <p:nvPr/>
        </p:nvSpPr>
        <p:spPr>
          <a:xfrm>
            <a:off x="356135" y="121882"/>
            <a:ext cx="10607405" cy="1485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latin typeface="+mn-lt"/>
              </a:rPr>
              <a:t>Energy consumption for wireless networking</a:t>
            </a:r>
            <a:endParaRPr lang="en-SG" dirty="0">
              <a:latin typeface="+mn-lt"/>
            </a:endParaRPr>
          </a:p>
        </p:txBody>
      </p:sp>
    </p:spTree>
    <p:extLst>
      <p:ext uri="{BB962C8B-B14F-4D97-AF65-F5344CB8AC3E}">
        <p14:creationId xmlns:p14="http://schemas.microsoft.com/office/powerpoint/2010/main" val="418860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67" y="136525"/>
            <a:ext cx="11194473" cy="1485900"/>
          </a:xfrm>
        </p:spPr>
        <p:txBody>
          <a:bodyPr>
            <a:normAutofit/>
          </a:bodyPr>
          <a:lstStyle/>
          <a:p>
            <a:r>
              <a:rPr lang="en-US" dirty="0">
                <a:latin typeface="+mn-lt"/>
              </a:rPr>
              <a:t>Wi-Fi power consumption on a Samsung Galaxy S4</a:t>
            </a:r>
          </a:p>
        </p:txBody>
      </p:sp>
      <p:sp>
        <p:nvSpPr>
          <p:cNvPr id="5" name="Slide Number Placeholder 4"/>
          <p:cNvSpPr>
            <a:spLocks noGrp="1"/>
          </p:cNvSpPr>
          <p:nvPr>
            <p:ph type="sldNum" sz="quarter" idx="12"/>
          </p:nvPr>
        </p:nvSpPr>
        <p:spPr/>
        <p:txBody>
          <a:bodyPr/>
          <a:lstStyle/>
          <a:p>
            <a:fld id="{5C6FAEEE-D619-4E65-A0EF-E650D0B3166A}" type="slidenum">
              <a:rPr lang="en-US" smtClean="0"/>
              <a:t>35</a:t>
            </a:fld>
            <a:endParaRPr lang="en-US"/>
          </a:p>
        </p:txBody>
      </p:sp>
      <p:pic>
        <p:nvPicPr>
          <p:cNvPr id="8" name="Picture 7"/>
          <p:cNvPicPr>
            <a:picLocks noChangeAspect="1"/>
          </p:cNvPicPr>
          <p:nvPr/>
        </p:nvPicPr>
        <p:blipFill>
          <a:blip r:embed="rId2"/>
          <a:stretch>
            <a:fillRect/>
          </a:stretch>
        </p:blipFill>
        <p:spPr>
          <a:xfrm>
            <a:off x="1371599" y="1359457"/>
            <a:ext cx="9866411" cy="3317214"/>
          </a:xfrm>
          <a:prstGeom prst="rect">
            <a:avLst/>
          </a:prstGeom>
        </p:spPr>
      </p:pic>
      <p:sp>
        <p:nvSpPr>
          <p:cNvPr id="10" name="TextBox 9"/>
          <p:cNvSpPr txBox="1"/>
          <p:nvPr/>
        </p:nvSpPr>
        <p:spPr>
          <a:xfrm>
            <a:off x="707568" y="4964864"/>
            <a:ext cx="10646232"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latin typeface="+mj-lt"/>
              </a:rPr>
              <a:t>WiFi</a:t>
            </a:r>
            <a:r>
              <a:rPr lang="en-US" sz="2400" dirty="0">
                <a:latin typeface="+mj-lt"/>
              </a:rPr>
              <a:t> state transition for beacon communication is (relatively) fast</a:t>
            </a:r>
          </a:p>
          <a:p>
            <a:pPr marL="342900" indent="-342900">
              <a:buFont typeface="Arial" panose="020B0604020202020204" pitchFamily="34" charset="0"/>
              <a:buChar char="•"/>
            </a:pPr>
            <a:r>
              <a:rPr lang="en-US" sz="2400" dirty="0">
                <a:latin typeface="+mj-lt"/>
              </a:rPr>
              <a:t>However, state transition for data communication is (still) slow due to driver/software overhead</a:t>
            </a:r>
          </a:p>
        </p:txBody>
      </p:sp>
    </p:spTree>
    <p:extLst>
      <p:ext uri="{BB962C8B-B14F-4D97-AF65-F5344CB8AC3E}">
        <p14:creationId xmlns:p14="http://schemas.microsoft.com/office/powerpoint/2010/main" val="3283160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63018" y="-73732"/>
            <a:ext cx="11470190" cy="1485900"/>
          </a:xfrm>
        </p:spPr>
        <p:txBody>
          <a:bodyPr/>
          <a:lstStyle/>
          <a:p>
            <a:pPr eaLnBrk="1" hangingPunct="1"/>
            <a:r>
              <a:rPr lang="en-US" dirty="0">
                <a:latin typeface="+mn-lt"/>
              </a:rPr>
              <a:t>“Classic” Bluetooth power consumption and timing</a:t>
            </a:r>
            <a:endParaRPr lang="en-SG" dirty="0">
              <a:latin typeface="+mn-lt"/>
            </a:endParaRPr>
          </a:p>
        </p:txBody>
      </p:sp>
      <p:sp>
        <p:nvSpPr>
          <p:cNvPr id="22531" name="Content Placeholder 2"/>
          <p:cNvSpPr>
            <a:spLocks noGrp="1"/>
          </p:cNvSpPr>
          <p:nvPr>
            <p:ph idx="1"/>
          </p:nvPr>
        </p:nvSpPr>
        <p:spPr>
          <a:xfrm>
            <a:off x="1009358" y="1190924"/>
            <a:ext cx="10082238" cy="4831080"/>
          </a:xfrm>
        </p:spPr>
        <p:txBody>
          <a:bodyPr>
            <a:normAutofit/>
          </a:bodyPr>
          <a:lstStyle/>
          <a:p>
            <a:r>
              <a:rPr lang="en-US" sz="2400" dirty="0">
                <a:latin typeface="+mj-lt"/>
              </a:rPr>
              <a:t>Always-on, short range radio</a:t>
            </a:r>
          </a:p>
          <a:p>
            <a:r>
              <a:rPr lang="en-US" sz="2400" dirty="0">
                <a:latin typeface="+mj-lt"/>
              </a:rPr>
              <a:t>Initially design as a way to let laptop make calls over a mobile phone </a:t>
            </a:r>
          </a:p>
          <a:p>
            <a:r>
              <a:rPr lang="en-US" sz="2400" dirty="0">
                <a:latin typeface="+mj-lt"/>
              </a:rPr>
              <a:t>Data Rate: 1Mbps - 3Mbps</a:t>
            </a:r>
          </a:p>
          <a:p>
            <a:r>
              <a:rPr lang="en-US" sz="2400" dirty="0">
                <a:latin typeface="+mj-lt"/>
              </a:rPr>
              <a:t>Three classes </a:t>
            </a:r>
          </a:p>
          <a:p>
            <a:pPr lvl="1"/>
            <a:r>
              <a:rPr lang="en-US" dirty="0">
                <a:latin typeface="+mj-lt"/>
              </a:rPr>
              <a:t>Class 1: 100mW</a:t>
            </a:r>
          </a:p>
          <a:p>
            <a:pPr lvl="1"/>
            <a:r>
              <a:rPr lang="en-US" dirty="0">
                <a:latin typeface="+mj-lt"/>
              </a:rPr>
              <a:t>Class 2: 2.5mW</a:t>
            </a:r>
          </a:p>
          <a:p>
            <a:pPr lvl="1"/>
            <a:r>
              <a:rPr lang="en-US" dirty="0">
                <a:latin typeface="+mj-lt"/>
              </a:rPr>
              <a:t>Class 3: 1mW</a:t>
            </a:r>
          </a:p>
          <a:p>
            <a:r>
              <a:rPr lang="en-US" sz="2400" dirty="0">
                <a:latin typeface="+mj-lt"/>
              </a:rPr>
              <a:t>ISM band 2.4GHz (2.402GHz – 2.480GHz)</a:t>
            </a:r>
          </a:p>
          <a:p>
            <a:r>
              <a:rPr lang="en-US" sz="2400" dirty="0">
                <a:latin typeface="+mj-lt"/>
              </a:rPr>
              <a:t>TDD, Master-slave polling</a:t>
            </a:r>
          </a:p>
          <a:p>
            <a:r>
              <a:rPr lang="en-US" sz="2400" dirty="0">
                <a:latin typeface="+mj-lt"/>
              </a:rPr>
              <a:t>Supports synchronous and asynchronous traffic</a:t>
            </a:r>
          </a:p>
          <a:p>
            <a:r>
              <a:rPr lang="en-US" sz="2400" dirty="0">
                <a:latin typeface="+mj-lt"/>
              </a:rPr>
              <a:t>Point-to-point </a:t>
            </a:r>
          </a:p>
        </p:txBody>
      </p:sp>
      <p:sp>
        <p:nvSpPr>
          <p:cNvPr id="2" name="Slide Number Placeholder 1"/>
          <p:cNvSpPr>
            <a:spLocks noGrp="1"/>
          </p:cNvSpPr>
          <p:nvPr>
            <p:ph type="sldNum" sz="quarter" idx="12"/>
          </p:nvPr>
        </p:nvSpPr>
        <p:spPr/>
        <p:txBody>
          <a:bodyPr/>
          <a:lstStyle/>
          <a:p>
            <a:fld id="{69E57DC2-970A-4B3E-BB1C-7A09969E49DF}" type="slidenum">
              <a:rPr lang="en-US" smtClean="0"/>
              <a:t>36</a:t>
            </a:fld>
            <a:endParaRPr lang="en-US" dirty="0"/>
          </a:p>
        </p:txBody>
      </p:sp>
      <p:sp>
        <p:nvSpPr>
          <p:cNvPr id="6" name="TextBox 5">
            <a:extLst>
              <a:ext uri="{FF2B5EF4-FFF2-40B4-BE49-F238E27FC236}">
                <a16:creationId xmlns:a16="http://schemas.microsoft.com/office/drawing/2014/main" id="{2A00FB34-6BCA-42BF-B5A3-EF83FAC0BF0D}"/>
              </a:ext>
            </a:extLst>
          </p:cNvPr>
          <p:cNvSpPr txBox="1"/>
          <p:nvPr/>
        </p:nvSpPr>
        <p:spPr>
          <a:xfrm>
            <a:off x="1009358" y="6286361"/>
            <a:ext cx="10403840" cy="369332"/>
          </a:xfrm>
          <a:prstGeom prst="rect">
            <a:avLst/>
          </a:prstGeom>
          <a:noFill/>
        </p:spPr>
        <p:txBody>
          <a:bodyPr wrap="square">
            <a:spAutoFit/>
          </a:bodyPr>
          <a:lstStyle/>
          <a:p>
            <a:r>
              <a:rPr lang="en-SG" dirty="0"/>
              <a:t>https://www.bluetooth.com/learn-about-bluetooth/radio-versions/</a:t>
            </a:r>
          </a:p>
        </p:txBody>
      </p:sp>
    </p:spTree>
    <p:extLst>
      <p:ext uri="{BB962C8B-B14F-4D97-AF65-F5344CB8AC3E}">
        <p14:creationId xmlns:p14="http://schemas.microsoft.com/office/powerpoint/2010/main" val="2563370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87974" cy="1325563"/>
          </a:xfrm>
        </p:spPr>
        <p:txBody>
          <a:bodyPr/>
          <a:lstStyle/>
          <a:p>
            <a:r>
              <a:rPr lang="en-US" dirty="0">
                <a:latin typeface="+mn-lt"/>
              </a:rPr>
              <a:t>“Classic” Bluetooth power consumption and timing</a:t>
            </a:r>
            <a:endParaRPr lang="en-US" dirty="0"/>
          </a:p>
        </p:txBody>
      </p:sp>
      <p:sp>
        <p:nvSpPr>
          <p:cNvPr id="3" name="Content Placeholder 2"/>
          <p:cNvSpPr>
            <a:spLocks noGrp="1"/>
          </p:cNvSpPr>
          <p:nvPr>
            <p:ph idx="1"/>
          </p:nvPr>
        </p:nvSpPr>
        <p:spPr>
          <a:xfrm>
            <a:off x="1476375" y="1771650"/>
            <a:ext cx="8858250" cy="3695700"/>
          </a:xfrm>
        </p:spPr>
        <p:txBody>
          <a:bodyPr/>
          <a:lstStyle/>
          <a:p>
            <a:pPr marL="0" indent="0" eaLnBrk="1" hangingPunct="1">
              <a:lnSpc>
                <a:spcPct val="90000"/>
              </a:lnSpc>
              <a:buNone/>
            </a:pPr>
            <a:r>
              <a:rPr lang="en-GB" sz="2800" dirty="0">
                <a:latin typeface="+mj-lt"/>
              </a:rPr>
              <a:t>“Classic” Bluetooth</a:t>
            </a:r>
            <a:r>
              <a:rPr lang="en-US" sz="2800" dirty="0">
                <a:latin typeface="+mj-lt"/>
                <a:ea typeface="ヒラギノ角ゴ Pro W3"/>
                <a:cs typeface="ヒラギノ角ゴ Pro W3"/>
              </a:rPr>
              <a:t> </a:t>
            </a:r>
            <a:r>
              <a:rPr lang="en-GB" sz="2800" dirty="0">
                <a:latin typeface="+mj-lt"/>
              </a:rPr>
              <a:t>Timing Considerations</a:t>
            </a:r>
            <a:endParaRPr lang="en-US" sz="2800" u="sng" dirty="0">
              <a:latin typeface="+mj-lt"/>
            </a:endParaRPr>
          </a:p>
          <a:p>
            <a:pPr lvl="1" eaLnBrk="1" hangingPunct="1">
              <a:lnSpc>
                <a:spcPct val="90000"/>
              </a:lnSpc>
            </a:pPr>
            <a:r>
              <a:rPr lang="en-US" sz="2800" i="0" dirty="0">
                <a:latin typeface="+mj-lt"/>
              </a:rPr>
              <a:t>New slave enumeration = &gt;3s, typically 20s</a:t>
            </a:r>
          </a:p>
          <a:p>
            <a:pPr lvl="1" eaLnBrk="1" hangingPunct="1">
              <a:lnSpc>
                <a:spcPct val="90000"/>
              </a:lnSpc>
            </a:pPr>
            <a:r>
              <a:rPr lang="en-US" sz="2800" i="0" dirty="0">
                <a:latin typeface="+mj-lt"/>
              </a:rPr>
              <a:t>Sleeping slave changing to active = 3s typically</a:t>
            </a:r>
          </a:p>
          <a:p>
            <a:pPr lvl="1" eaLnBrk="1" hangingPunct="1">
              <a:lnSpc>
                <a:spcPct val="90000"/>
              </a:lnSpc>
            </a:pPr>
            <a:r>
              <a:rPr lang="en-US" sz="2800" i="0" dirty="0">
                <a:latin typeface="+mj-lt"/>
              </a:rPr>
              <a:t>Active slave channel access time = 2ms typically</a:t>
            </a:r>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37</a:t>
            </a:fld>
            <a:endParaRPr lang="en-US" dirty="0"/>
          </a:p>
        </p:txBody>
      </p:sp>
    </p:spTree>
    <p:extLst>
      <p:ext uri="{BB962C8B-B14F-4D97-AF65-F5344CB8AC3E}">
        <p14:creationId xmlns:p14="http://schemas.microsoft.com/office/powerpoint/2010/main" val="2912109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009358" y="136525"/>
            <a:ext cx="9601200" cy="1485900"/>
          </a:xfrm>
        </p:spPr>
        <p:txBody>
          <a:bodyPr/>
          <a:lstStyle/>
          <a:p>
            <a:pPr eaLnBrk="1" hangingPunct="1"/>
            <a:r>
              <a:rPr lang="en-US" dirty="0">
                <a:latin typeface="+mn-lt"/>
              </a:rPr>
              <a:t>Bluetooth Low Energy (BLE)</a:t>
            </a:r>
            <a:endParaRPr lang="en-SG" dirty="0">
              <a:latin typeface="+mn-lt"/>
            </a:endParaRPr>
          </a:p>
        </p:txBody>
      </p:sp>
      <p:sp>
        <p:nvSpPr>
          <p:cNvPr id="22531" name="Content Placeholder 2"/>
          <p:cNvSpPr>
            <a:spLocks noGrp="1"/>
          </p:cNvSpPr>
          <p:nvPr>
            <p:ph idx="1"/>
          </p:nvPr>
        </p:nvSpPr>
        <p:spPr>
          <a:xfrm>
            <a:off x="1302436" y="1346200"/>
            <a:ext cx="10110762" cy="4495800"/>
          </a:xfrm>
        </p:spPr>
        <p:txBody>
          <a:bodyPr>
            <a:normAutofit/>
          </a:bodyPr>
          <a:lstStyle/>
          <a:p>
            <a:r>
              <a:rPr lang="en-US" sz="2400" dirty="0">
                <a:latin typeface="+mj-lt"/>
              </a:rPr>
              <a:t>Data Rate: 125Kbps – 2 Mbps </a:t>
            </a:r>
          </a:p>
          <a:p>
            <a:r>
              <a:rPr lang="en-US" dirty="0">
                <a:latin typeface="+mj-lt"/>
              </a:rPr>
              <a:t>Classes </a:t>
            </a:r>
          </a:p>
          <a:p>
            <a:pPr lvl="1"/>
            <a:r>
              <a:rPr lang="en-US" dirty="0">
                <a:latin typeface="+mj-lt"/>
              </a:rPr>
              <a:t>Class 1,1.5: 10-100mW</a:t>
            </a:r>
          </a:p>
          <a:p>
            <a:pPr lvl="1"/>
            <a:r>
              <a:rPr lang="en-US" dirty="0">
                <a:latin typeface="+mj-lt"/>
              </a:rPr>
              <a:t>Class 2: 2.5mW</a:t>
            </a:r>
          </a:p>
          <a:p>
            <a:pPr lvl="1"/>
            <a:r>
              <a:rPr lang="en-US" dirty="0">
                <a:latin typeface="+mj-lt"/>
              </a:rPr>
              <a:t>Class 3: 1mW</a:t>
            </a:r>
          </a:p>
          <a:p>
            <a:r>
              <a:rPr lang="en-US" sz="2400" dirty="0">
                <a:latin typeface="+mj-lt"/>
              </a:rPr>
              <a:t>ISM band 2.4GHz (2.402GHz – 2.480GHz)</a:t>
            </a:r>
          </a:p>
          <a:p>
            <a:r>
              <a:rPr lang="en-US" sz="2400" dirty="0">
                <a:latin typeface="+mj-lt"/>
              </a:rPr>
              <a:t>Point-to-point, broadcast, mesh </a:t>
            </a:r>
          </a:p>
        </p:txBody>
      </p:sp>
      <p:sp>
        <p:nvSpPr>
          <p:cNvPr id="2" name="Slide Number Placeholder 1"/>
          <p:cNvSpPr>
            <a:spLocks noGrp="1"/>
          </p:cNvSpPr>
          <p:nvPr>
            <p:ph type="sldNum" sz="quarter" idx="12"/>
          </p:nvPr>
        </p:nvSpPr>
        <p:spPr/>
        <p:txBody>
          <a:bodyPr/>
          <a:lstStyle/>
          <a:p>
            <a:fld id="{69E57DC2-970A-4B3E-BB1C-7A09969E49DF}" type="slidenum">
              <a:rPr lang="en-US" smtClean="0"/>
              <a:t>38</a:t>
            </a:fld>
            <a:endParaRPr lang="en-US" dirty="0"/>
          </a:p>
        </p:txBody>
      </p:sp>
      <p:sp>
        <p:nvSpPr>
          <p:cNvPr id="6" name="TextBox 5">
            <a:extLst>
              <a:ext uri="{FF2B5EF4-FFF2-40B4-BE49-F238E27FC236}">
                <a16:creationId xmlns:a16="http://schemas.microsoft.com/office/drawing/2014/main" id="{2A00FB34-6BCA-42BF-B5A3-EF83FAC0BF0D}"/>
              </a:ext>
            </a:extLst>
          </p:cNvPr>
          <p:cNvSpPr txBox="1"/>
          <p:nvPr/>
        </p:nvSpPr>
        <p:spPr>
          <a:xfrm>
            <a:off x="1009358" y="6286361"/>
            <a:ext cx="10403840" cy="369332"/>
          </a:xfrm>
          <a:prstGeom prst="rect">
            <a:avLst/>
          </a:prstGeom>
          <a:noFill/>
        </p:spPr>
        <p:txBody>
          <a:bodyPr wrap="square">
            <a:spAutoFit/>
          </a:bodyPr>
          <a:lstStyle/>
          <a:p>
            <a:r>
              <a:rPr lang="en-SG" dirty="0"/>
              <a:t>https://www.bluetooth.com/learn-about-bluetooth/radio-versions/</a:t>
            </a:r>
          </a:p>
        </p:txBody>
      </p:sp>
    </p:spTree>
    <p:extLst>
      <p:ext uri="{BB962C8B-B14F-4D97-AF65-F5344CB8AC3E}">
        <p14:creationId xmlns:p14="http://schemas.microsoft.com/office/powerpoint/2010/main" val="3011676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477" y="200785"/>
            <a:ext cx="7848600" cy="1485900"/>
          </a:xfrm>
        </p:spPr>
        <p:txBody>
          <a:bodyPr/>
          <a:lstStyle/>
          <a:p>
            <a:r>
              <a:rPr lang="en-US" dirty="0">
                <a:latin typeface="+mn-lt"/>
              </a:rPr>
              <a:t>Bluetooth Low Energy (CC2640)</a:t>
            </a:r>
          </a:p>
        </p:txBody>
      </p:sp>
      <p:sp>
        <p:nvSpPr>
          <p:cNvPr id="3" name="Content Placeholder 2"/>
          <p:cNvSpPr>
            <a:spLocks noGrp="1"/>
          </p:cNvSpPr>
          <p:nvPr>
            <p:ph idx="1"/>
          </p:nvPr>
        </p:nvSpPr>
        <p:spPr>
          <a:xfrm>
            <a:off x="1314893" y="1676400"/>
            <a:ext cx="9562214" cy="4495800"/>
          </a:xfrm>
        </p:spPr>
        <p:txBody>
          <a:bodyPr>
            <a:normAutofit/>
          </a:bodyPr>
          <a:lstStyle/>
          <a:p>
            <a:r>
              <a:rPr lang="en-US" sz="2800" dirty="0" err="1">
                <a:latin typeface="+mj-lt"/>
              </a:rPr>
              <a:t>Tx</a:t>
            </a:r>
            <a:r>
              <a:rPr lang="en-US" sz="2800" dirty="0">
                <a:latin typeface="+mj-lt"/>
              </a:rPr>
              <a:t> Current: ~ 6.1mA (0dBm) </a:t>
            </a:r>
          </a:p>
          <a:p>
            <a:r>
              <a:rPr lang="en-US" sz="2800" dirty="0" err="1">
                <a:latin typeface="+mj-lt"/>
              </a:rPr>
              <a:t>Tx</a:t>
            </a:r>
            <a:r>
              <a:rPr lang="en-US" sz="2800" dirty="0">
                <a:latin typeface="+mj-lt"/>
              </a:rPr>
              <a:t> Current: ~ 15mA </a:t>
            </a:r>
          </a:p>
          <a:p>
            <a:r>
              <a:rPr lang="en-US" sz="2800" dirty="0">
                <a:latin typeface="+mj-lt"/>
              </a:rPr>
              <a:t>Latency: 3 </a:t>
            </a:r>
            <a:r>
              <a:rPr lang="en-US" sz="2800" dirty="0" err="1">
                <a:latin typeface="+mj-lt"/>
              </a:rPr>
              <a:t>ms</a:t>
            </a:r>
            <a:r>
              <a:rPr lang="en-US" sz="2800" dirty="0">
                <a:latin typeface="+mj-lt"/>
              </a:rPr>
              <a:t> </a:t>
            </a:r>
          </a:p>
          <a:p>
            <a:r>
              <a:rPr lang="en-US" sz="2800" dirty="0">
                <a:latin typeface="+mj-lt"/>
              </a:rPr>
              <a:t>Sleep current ~ 1µA </a:t>
            </a:r>
          </a:p>
          <a:p>
            <a:r>
              <a:rPr lang="en-US" sz="2800" dirty="0">
                <a:latin typeface="+mj-lt"/>
              </a:rPr>
              <a:t>Designed for sending small chunks of data</a:t>
            </a:r>
          </a:p>
          <a:p>
            <a:endParaRPr lang="en-SG" dirty="0">
              <a:latin typeface="+mj-lt"/>
            </a:endParaRPr>
          </a:p>
          <a:p>
            <a:r>
              <a:rPr lang="en-SG" i="1" dirty="0">
                <a:latin typeface="+mj-lt"/>
              </a:rPr>
              <a:t>J. Lindh, Measuring Bluetooth Low Energy Power Consumption</a:t>
            </a:r>
            <a:r>
              <a:rPr lang="en-SG" dirty="0">
                <a:latin typeface="+mj-lt"/>
              </a:rPr>
              <a:t>; Application Report, Texas Instruments, 2017.</a:t>
            </a:r>
            <a:endParaRPr lang="en-US" sz="3800" dirty="0">
              <a:latin typeface="+mj-lt"/>
            </a:endParaRPr>
          </a:p>
          <a:p>
            <a:endParaRPr lang="en-US" sz="2800" dirty="0"/>
          </a:p>
          <a:p>
            <a:pPr marL="0" indent="0">
              <a:buNone/>
            </a:pPr>
            <a:endParaRPr lang="en-US" sz="2800" dirty="0"/>
          </a:p>
          <a:p>
            <a:pPr marL="0" indent="0">
              <a:buNone/>
            </a:pP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39</a:t>
            </a:fld>
            <a:endParaRPr lang="en-US" dirty="0"/>
          </a:p>
        </p:txBody>
      </p:sp>
    </p:spTree>
    <p:extLst>
      <p:ext uri="{BB962C8B-B14F-4D97-AF65-F5344CB8AC3E}">
        <p14:creationId xmlns:p14="http://schemas.microsoft.com/office/powerpoint/2010/main" val="2900966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Assignment 1</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p>
          <a:p>
            <a:pPr marL="0" indent="0">
              <a:buFont typeface="Arial" panose="020B0604020202020204" pitchFamily="34" charset="0"/>
              <a:buNone/>
            </a:pPr>
            <a:r>
              <a:rPr lang="en-SG" dirty="0"/>
              <a:t>Link: </a:t>
            </a:r>
            <a:r>
              <a:rPr lang="en-SG" dirty="0">
                <a:hlinkClick r:id="rId3"/>
              </a:rPr>
              <a:t>https://weiserlab.github.io/ambuj/cs4222_assignment1</a:t>
            </a:r>
            <a:endParaRPr lang="en-SG" dirty="0"/>
          </a:p>
          <a:p>
            <a:pPr marL="0" indent="0">
              <a:buFont typeface="Arial" panose="020B0604020202020204" pitchFamily="34" charset="0"/>
              <a:buNone/>
            </a:pPr>
            <a:endParaRPr lang="en-SG" dirty="0"/>
          </a:p>
          <a:p>
            <a:r>
              <a:rPr lang="en-SG" dirty="0">
                <a:latin typeface="+mj-lt"/>
              </a:rPr>
              <a:t>Deadline: 10</a:t>
            </a:r>
            <a:r>
              <a:rPr lang="en-SG" baseline="30000" dirty="0">
                <a:latin typeface="+mj-lt"/>
              </a:rPr>
              <a:t>th</a:t>
            </a:r>
            <a:r>
              <a:rPr lang="en-SG" dirty="0">
                <a:latin typeface="+mj-lt"/>
              </a:rPr>
              <a:t> of February 2023</a:t>
            </a:r>
          </a:p>
          <a:p>
            <a:r>
              <a:rPr lang="en-SG" dirty="0">
                <a:latin typeface="+mj-lt"/>
              </a:rPr>
              <a:t>Covers: 3% of overall grade</a:t>
            </a:r>
          </a:p>
          <a:p>
            <a:r>
              <a:rPr lang="en-SG" dirty="0">
                <a:latin typeface="+mj-lt"/>
              </a:rPr>
              <a:t>Task: Program </a:t>
            </a:r>
            <a:r>
              <a:rPr lang="en-SG" dirty="0" err="1">
                <a:latin typeface="+mj-lt"/>
              </a:rPr>
              <a:t>SensorTag</a:t>
            </a:r>
            <a:r>
              <a:rPr lang="en-SG" dirty="0">
                <a:latin typeface="+mj-lt"/>
              </a:rPr>
              <a:t>, display your name, blink onboard LED</a:t>
            </a:r>
          </a:p>
          <a:p>
            <a:r>
              <a:rPr lang="en-SG" dirty="0">
                <a:latin typeface="+mj-lt"/>
              </a:rPr>
              <a:t> Show to teaching assistant/instructor during next week’s tutorial</a:t>
            </a:r>
          </a:p>
          <a:p>
            <a:r>
              <a:rPr lang="en-SG" b="1" dirty="0">
                <a:latin typeface="+mj-lt"/>
              </a:rPr>
              <a:t>Issue: </a:t>
            </a:r>
            <a:r>
              <a:rPr lang="en-SG" dirty="0">
                <a:latin typeface="+mj-lt"/>
              </a:rPr>
              <a:t>Some students are having issue on Mac OS X! </a:t>
            </a: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77443168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1295400" y="271130"/>
            <a:ext cx="9601200" cy="1485900"/>
          </a:xfrm>
        </p:spPr>
        <p:txBody>
          <a:bodyPr/>
          <a:lstStyle/>
          <a:p>
            <a:r>
              <a:rPr lang="en-US" dirty="0">
                <a:latin typeface="+mn-lt"/>
              </a:rPr>
              <a:t>Current Consumption (MICA2 Sensor node)</a:t>
            </a:r>
          </a:p>
        </p:txBody>
      </p:sp>
      <p:pic>
        <p:nvPicPr>
          <p:cNvPr id="4098" name="Picture 2"/>
          <p:cNvPicPr>
            <a:picLocks noChangeAspect="1" noChangeArrowheads="1"/>
          </p:cNvPicPr>
          <p:nvPr/>
        </p:nvPicPr>
        <p:blipFill>
          <a:blip r:embed="rId3" cstate="print"/>
          <a:srcRect/>
          <a:stretch>
            <a:fillRect/>
          </a:stretch>
        </p:blipFill>
        <p:spPr bwMode="auto">
          <a:xfrm>
            <a:off x="994627" y="1757030"/>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40</a:t>
            </a:fld>
            <a:endParaRPr lang="en-US"/>
          </a:p>
        </p:txBody>
      </p:sp>
      <p:sp>
        <p:nvSpPr>
          <p:cNvPr id="4" name="TextBox 3">
            <a:extLst>
              <a:ext uri="{FF2B5EF4-FFF2-40B4-BE49-F238E27FC236}">
                <a16:creationId xmlns:a16="http://schemas.microsoft.com/office/drawing/2014/main" id="{1A383D0A-9956-459B-A7A0-6CAE304DACF9}"/>
              </a:ext>
            </a:extLst>
          </p:cNvPr>
          <p:cNvSpPr txBox="1"/>
          <p:nvPr/>
        </p:nvSpPr>
        <p:spPr>
          <a:xfrm>
            <a:off x="7324060" y="2173711"/>
            <a:ext cx="3572540" cy="1384995"/>
          </a:xfrm>
          <a:prstGeom prst="rect">
            <a:avLst/>
          </a:prstGeom>
          <a:noFill/>
        </p:spPr>
        <p:txBody>
          <a:bodyPr wrap="square" rtlCol="0">
            <a:spAutoFit/>
          </a:bodyPr>
          <a:lstStyle/>
          <a:p>
            <a:pPr algn="ctr"/>
            <a:r>
              <a:rPr lang="en-SG" sz="2800" dirty="0">
                <a:latin typeface="+mj-lt"/>
              </a:rPr>
              <a:t>What are the desirable properties for radio to operate in low power?</a:t>
            </a:r>
          </a:p>
        </p:txBody>
      </p:sp>
    </p:spTree>
    <p:extLst>
      <p:ext uri="{BB962C8B-B14F-4D97-AF65-F5344CB8AC3E}">
        <p14:creationId xmlns:p14="http://schemas.microsoft.com/office/powerpoint/2010/main" val="969580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26708" y="253483"/>
            <a:ext cx="9601200" cy="1485900"/>
          </a:xfrm>
        </p:spPr>
        <p:txBody>
          <a:bodyPr/>
          <a:lstStyle/>
          <a:p>
            <a:r>
              <a:rPr lang="en-US" dirty="0">
                <a:latin typeface="+mn-lt"/>
              </a:rPr>
              <a:t>Example of Different Radio States </a:t>
            </a:r>
            <a:endParaRPr lang="en-SG" dirty="0">
              <a:latin typeface="+mn-lt"/>
            </a:endParaRPr>
          </a:p>
        </p:txBody>
      </p:sp>
      <p:pic>
        <p:nvPicPr>
          <p:cNvPr id="6147" name="Picture 2"/>
          <p:cNvPicPr>
            <a:picLocks noGrp="1" noChangeAspect="1" noChangeArrowheads="1"/>
          </p:cNvPicPr>
          <p:nvPr>
            <p:ph sz="quarter" idx="1"/>
          </p:nvPr>
        </p:nvPicPr>
        <p:blipFill>
          <a:blip r:embed="rId2" cstate="print"/>
          <a:srcRect/>
          <a:stretch>
            <a:fillRect/>
          </a:stretch>
        </p:blipFill>
        <p:spPr>
          <a:xfrm>
            <a:off x="2526143" y="2168525"/>
            <a:ext cx="7292113" cy="4185805"/>
          </a:xfrm>
        </p:spPr>
      </p:pic>
      <p:sp>
        <p:nvSpPr>
          <p:cNvPr id="2" name="TextBox 1"/>
          <p:cNvSpPr txBox="1"/>
          <p:nvPr/>
        </p:nvSpPr>
        <p:spPr>
          <a:xfrm>
            <a:off x="726708" y="1538456"/>
            <a:ext cx="11237494"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mj-lt"/>
              </a:rPr>
              <a:t>Energy can be saved by putting the network interfaces into low power states when they are not active</a:t>
            </a:r>
          </a:p>
        </p:txBody>
      </p:sp>
      <p:sp>
        <p:nvSpPr>
          <p:cNvPr id="3" name="Slide Number Placeholder 2"/>
          <p:cNvSpPr>
            <a:spLocks noGrp="1"/>
          </p:cNvSpPr>
          <p:nvPr>
            <p:ph type="sldNum" sz="quarter" idx="12"/>
          </p:nvPr>
        </p:nvSpPr>
        <p:spPr/>
        <p:txBody>
          <a:bodyPr/>
          <a:lstStyle/>
          <a:p>
            <a:fld id="{5C6FAEEE-D619-4E65-A0EF-E650D0B3166A}" type="slidenum">
              <a:rPr lang="en-US" smtClean="0"/>
              <a:t>41</a:t>
            </a:fld>
            <a:endParaRPr lang="en-US"/>
          </a:p>
        </p:txBody>
      </p:sp>
    </p:spTree>
    <p:extLst>
      <p:ext uri="{BB962C8B-B14F-4D97-AF65-F5344CB8AC3E}">
        <p14:creationId xmlns:p14="http://schemas.microsoft.com/office/powerpoint/2010/main" val="379704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Cellular Network: 3G/4G Radio State</a:t>
            </a:r>
          </a:p>
        </p:txBody>
      </p:sp>
      <p:pic>
        <p:nvPicPr>
          <p:cNvPr id="5" name="Picture 4"/>
          <p:cNvPicPr>
            <a:picLocks noChangeAspect="1"/>
          </p:cNvPicPr>
          <p:nvPr/>
        </p:nvPicPr>
        <p:blipFill>
          <a:blip r:embed="rId2"/>
          <a:stretch>
            <a:fillRect/>
          </a:stretch>
        </p:blipFill>
        <p:spPr>
          <a:xfrm>
            <a:off x="1371600" y="2359999"/>
            <a:ext cx="10141527" cy="2684946"/>
          </a:xfrm>
          <a:prstGeom prst="rect">
            <a:avLst/>
          </a:prstGeom>
        </p:spPr>
      </p:pic>
      <p:sp>
        <p:nvSpPr>
          <p:cNvPr id="3" name="Slide Number Placeholder 2"/>
          <p:cNvSpPr>
            <a:spLocks noGrp="1"/>
          </p:cNvSpPr>
          <p:nvPr>
            <p:ph type="sldNum" sz="quarter" idx="12"/>
          </p:nvPr>
        </p:nvSpPr>
        <p:spPr/>
        <p:txBody>
          <a:bodyPr/>
          <a:lstStyle/>
          <a:p>
            <a:fld id="{5C6FAEEE-D619-4E65-A0EF-E650D0B3166A}" type="slidenum">
              <a:rPr lang="en-US" smtClean="0"/>
              <a:t>42</a:t>
            </a:fld>
            <a:endParaRPr lang="en-US"/>
          </a:p>
        </p:txBody>
      </p:sp>
      <p:sp>
        <p:nvSpPr>
          <p:cNvPr id="4" name="TextBox 3">
            <a:extLst>
              <a:ext uri="{FF2B5EF4-FFF2-40B4-BE49-F238E27FC236}">
                <a16:creationId xmlns:a16="http://schemas.microsoft.com/office/drawing/2014/main" id="{872ED1B1-F0C4-4C7A-8E04-C9FF0B99DAF2}"/>
              </a:ext>
            </a:extLst>
          </p:cNvPr>
          <p:cNvSpPr txBox="1"/>
          <p:nvPr/>
        </p:nvSpPr>
        <p:spPr>
          <a:xfrm>
            <a:off x="1371600" y="5591372"/>
            <a:ext cx="8240205" cy="830997"/>
          </a:xfrm>
          <a:prstGeom prst="rect">
            <a:avLst/>
          </a:prstGeom>
          <a:noFill/>
        </p:spPr>
        <p:txBody>
          <a:bodyPr wrap="none" rtlCol="0">
            <a:spAutoFit/>
          </a:bodyPr>
          <a:lstStyle/>
          <a:p>
            <a:pPr marL="285750" indent="-285750">
              <a:buFont typeface="Arial" panose="020B0604020202020204" pitchFamily="34" charset="0"/>
              <a:buChar char="•"/>
            </a:pPr>
            <a:r>
              <a:rPr lang="en-SG" sz="2400" dirty="0">
                <a:latin typeface="+mj-lt"/>
              </a:rPr>
              <a:t>State transition in cellular network incurs high overhead</a:t>
            </a:r>
          </a:p>
          <a:p>
            <a:pPr marL="285750" indent="-285750">
              <a:buFont typeface="Arial" panose="020B0604020202020204" pitchFamily="34" charset="0"/>
              <a:buChar char="•"/>
            </a:pPr>
            <a:r>
              <a:rPr lang="en-SG" sz="2400" dirty="0">
                <a:latin typeface="+mj-lt"/>
              </a:rPr>
              <a:t>Radio stays in high power states in anticipation of data transfer </a:t>
            </a:r>
          </a:p>
        </p:txBody>
      </p:sp>
    </p:spTree>
    <p:extLst>
      <p:ext uri="{BB962C8B-B14F-4D97-AF65-F5344CB8AC3E}">
        <p14:creationId xmlns:p14="http://schemas.microsoft.com/office/powerpoint/2010/main" val="2631214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6402" y="250332"/>
            <a:ext cx="8942046" cy="1017643"/>
          </a:xfrm>
        </p:spPr>
        <p:txBody>
          <a:bodyPr/>
          <a:lstStyle/>
          <a:p>
            <a:r>
              <a:rPr lang="en-US" dirty="0">
                <a:latin typeface="+mn-lt"/>
              </a:rPr>
              <a:t>Cellular “Tail” Behavior</a:t>
            </a:r>
            <a:endParaRPr lang="en-SG" dirty="0">
              <a:latin typeface="+mn-lt"/>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1424419" y="968670"/>
            <a:ext cx="9343161" cy="4746599"/>
          </a:xfrm>
          <a:prstGeom prst="rect">
            <a:avLst/>
          </a:prstGeom>
          <a:noFill/>
          <a:ln w="9525">
            <a:noFill/>
            <a:miter lim="800000"/>
            <a:headEnd/>
            <a:tailEnd/>
          </a:ln>
        </p:spPr>
      </p:pic>
      <p:sp>
        <p:nvSpPr>
          <p:cNvPr id="3" name="TextBox 2"/>
          <p:cNvSpPr txBox="1"/>
          <p:nvPr/>
        </p:nvSpPr>
        <p:spPr>
          <a:xfrm>
            <a:off x="1072593" y="5653561"/>
            <a:ext cx="1004681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This “tail” behavior causes cellular radio to be very inefficient for infrequent transfer of small amount of data </a:t>
            </a:r>
          </a:p>
        </p:txBody>
      </p:sp>
      <p:sp>
        <p:nvSpPr>
          <p:cNvPr id="4" name="Slide Number Placeholder 3"/>
          <p:cNvSpPr>
            <a:spLocks noGrp="1"/>
          </p:cNvSpPr>
          <p:nvPr>
            <p:ph type="sldNum" sz="quarter" idx="12"/>
          </p:nvPr>
        </p:nvSpPr>
        <p:spPr/>
        <p:txBody>
          <a:bodyPr/>
          <a:lstStyle/>
          <a:p>
            <a:fld id="{5C6FAEEE-D619-4E65-A0EF-E650D0B3166A}" type="slidenum">
              <a:rPr lang="en-US" smtClean="0"/>
              <a:t>43</a:t>
            </a:fld>
            <a:endParaRPr lang="en-US"/>
          </a:p>
        </p:txBody>
      </p:sp>
    </p:spTree>
    <p:extLst>
      <p:ext uri="{BB962C8B-B14F-4D97-AF65-F5344CB8AC3E}">
        <p14:creationId xmlns:p14="http://schemas.microsoft.com/office/powerpoint/2010/main" val="286879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Examples of Duty Cycling  (Network Interface)</a:t>
            </a:r>
          </a:p>
        </p:txBody>
      </p:sp>
      <p:sp>
        <p:nvSpPr>
          <p:cNvPr id="3" name="Content Placeholder 2"/>
          <p:cNvSpPr>
            <a:spLocks noGrp="1"/>
          </p:cNvSpPr>
          <p:nvPr>
            <p:ph idx="1"/>
          </p:nvPr>
        </p:nvSpPr>
        <p:spPr>
          <a:xfrm>
            <a:off x="1244601" y="1892300"/>
            <a:ext cx="10268526" cy="4394200"/>
          </a:xfrm>
        </p:spPr>
        <p:txBody>
          <a:bodyPr>
            <a:normAutofit/>
          </a:bodyPr>
          <a:lstStyle/>
          <a:p>
            <a:r>
              <a:rPr lang="en-US" sz="2400" dirty="0">
                <a:latin typeface="+mj-lt"/>
              </a:rPr>
              <a:t>Compare </a:t>
            </a:r>
            <a:r>
              <a:rPr lang="en-US" sz="2400" dirty="0" err="1">
                <a:latin typeface="+mj-lt"/>
              </a:rPr>
              <a:t>WiFi</a:t>
            </a:r>
            <a:r>
              <a:rPr lang="en-US" sz="2400" dirty="0">
                <a:latin typeface="+mj-lt"/>
              </a:rPr>
              <a:t> (100Mbps) and ZigBee/802.15.4 (250kbps), 1s cycle, assume same voltage</a:t>
            </a:r>
          </a:p>
          <a:p>
            <a:r>
              <a:rPr lang="en-US" sz="2400" dirty="0" err="1">
                <a:latin typeface="+mj-lt"/>
              </a:rPr>
              <a:t>WiFi</a:t>
            </a:r>
            <a:r>
              <a:rPr lang="en-US" sz="2400" dirty="0">
                <a:latin typeface="+mj-lt"/>
              </a:rPr>
              <a:t>, three states; </a:t>
            </a:r>
          </a:p>
          <a:p>
            <a:pPr lvl="1"/>
            <a:r>
              <a:rPr lang="en-US" sz="2400" dirty="0">
                <a:latin typeface="+mj-lt"/>
              </a:rPr>
              <a:t>Transmit: 280mA</a:t>
            </a:r>
          </a:p>
          <a:p>
            <a:pPr lvl="1"/>
            <a:r>
              <a:rPr lang="en-US" sz="2400" dirty="0">
                <a:latin typeface="+mj-lt"/>
              </a:rPr>
              <a:t>Receive: 180mA</a:t>
            </a:r>
          </a:p>
          <a:p>
            <a:pPr lvl="1"/>
            <a:r>
              <a:rPr lang="en-US" sz="2400" dirty="0">
                <a:latin typeface="+mj-lt"/>
              </a:rPr>
              <a:t>Idle: 10mA</a:t>
            </a:r>
          </a:p>
          <a:p>
            <a:r>
              <a:rPr lang="en-US" sz="2400" dirty="0">
                <a:latin typeface="+mj-lt"/>
              </a:rPr>
              <a:t>802.15.4, three states:</a:t>
            </a:r>
          </a:p>
          <a:p>
            <a:pPr lvl="1"/>
            <a:r>
              <a:rPr lang="en-US" sz="2400" dirty="0">
                <a:latin typeface="+mj-lt"/>
              </a:rPr>
              <a:t>Transmit: 30mA</a:t>
            </a:r>
          </a:p>
          <a:p>
            <a:pPr lvl="1"/>
            <a:r>
              <a:rPr lang="en-US" sz="2400" dirty="0">
                <a:latin typeface="+mj-lt"/>
              </a:rPr>
              <a:t>Receive: 18.mA</a:t>
            </a:r>
          </a:p>
          <a:p>
            <a:pPr lvl="1"/>
            <a:r>
              <a:rPr lang="en-US" sz="2400" dirty="0">
                <a:latin typeface="+mj-lt"/>
              </a:rPr>
              <a:t>Idle: 0.426mA</a:t>
            </a:r>
          </a:p>
          <a:p>
            <a:pPr lvl="1"/>
            <a:endParaRPr lang="en-US" dirty="0"/>
          </a:p>
          <a:p>
            <a:pPr lvl="1"/>
            <a:endParaRPr lang="en-US" dirty="0"/>
          </a:p>
          <a:p>
            <a:pPr lvl="1"/>
            <a:endParaRPr lang="en-US" sz="2400" dirty="0"/>
          </a:p>
          <a:p>
            <a:pPr lvl="1"/>
            <a:endParaRPr lang="en-US" sz="2400" dirty="0"/>
          </a:p>
        </p:txBody>
      </p:sp>
      <p:sp>
        <p:nvSpPr>
          <p:cNvPr id="5" name="Slide Number Placeholder 4"/>
          <p:cNvSpPr>
            <a:spLocks noGrp="1"/>
          </p:cNvSpPr>
          <p:nvPr>
            <p:ph type="sldNum" sz="quarter" idx="12"/>
          </p:nvPr>
        </p:nvSpPr>
        <p:spPr/>
        <p:txBody>
          <a:bodyPr/>
          <a:lstStyle/>
          <a:p>
            <a:fld id="{5C6FAEEE-D619-4E65-A0EF-E650D0B3166A}" type="slidenum">
              <a:rPr lang="en-US" smtClean="0"/>
              <a:t>44</a:t>
            </a:fld>
            <a:endParaRPr lang="en-US"/>
          </a:p>
        </p:txBody>
      </p:sp>
    </p:spTree>
    <p:extLst>
      <p:ext uri="{BB962C8B-B14F-4D97-AF65-F5344CB8AC3E}">
        <p14:creationId xmlns:p14="http://schemas.microsoft.com/office/powerpoint/2010/main" val="3119002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Examples of Duty Cycling  (Network Interface)</a:t>
            </a:r>
          </a:p>
        </p:txBody>
      </p:sp>
      <p:sp>
        <p:nvSpPr>
          <p:cNvPr id="3" name="Content Placeholder 2"/>
          <p:cNvSpPr>
            <a:spLocks noGrp="1"/>
          </p:cNvSpPr>
          <p:nvPr>
            <p:ph idx="1"/>
          </p:nvPr>
        </p:nvSpPr>
        <p:spPr>
          <a:xfrm>
            <a:off x="933411" y="1744731"/>
            <a:ext cx="9702800" cy="4025900"/>
          </a:xfrm>
        </p:spPr>
        <p:txBody>
          <a:bodyPr>
            <a:normAutofit/>
          </a:bodyPr>
          <a:lstStyle/>
          <a:p>
            <a:r>
              <a:rPr lang="en-US" sz="2400" dirty="0">
                <a:latin typeface="+mj-lt"/>
              </a:rPr>
              <a:t>100% utilization (50% transmit, 50% receive)</a:t>
            </a:r>
          </a:p>
          <a:p>
            <a:pPr lvl="1"/>
            <a:r>
              <a:rPr lang="en-US" sz="2400" dirty="0" err="1">
                <a:latin typeface="+mj-lt"/>
              </a:rPr>
              <a:t>WiFi</a:t>
            </a:r>
            <a:r>
              <a:rPr lang="en-US" sz="2400" dirty="0">
                <a:latin typeface="+mj-lt"/>
              </a:rPr>
              <a:t>: (180+280)/2 = 230mA</a:t>
            </a:r>
          </a:p>
          <a:p>
            <a:pPr lvl="1"/>
            <a:r>
              <a:rPr lang="en-US" sz="2400" dirty="0">
                <a:latin typeface="+mj-lt"/>
              </a:rPr>
              <a:t>802.15.4: (18.8+30)/2 = </a:t>
            </a:r>
            <a:r>
              <a:rPr lang="en-US" sz="2400" u="sng" dirty="0">
                <a:latin typeface="+mj-lt"/>
              </a:rPr>
              <a:t>24.4mA</a:t>
            </a:r>
            <a:r>
              <a:rPr lang="en-US" sz="2400" dirty="0">
                <a:latin typeface="+mj-lt"/>
              </a:rPr>
              <a:t> (10.6% of </a:t>
            </a:r>
            <a:r>
              <a:rPr lang="en-US" sz="2400" dirty="0" err="1">
                <a:latin typeface="+mj-lt"/>
              </a:rPr>
              <a:t>WiFi</a:t>
            </a:r>
            <a:r>
              <a:rPr lang="en-US" sz="2400" dirty="0">
                <a:latin typeface="+mj-lt"/>
              </a:rPr>
              <a:t>)</a:t>
            </a:r>
          </a:p>
          <a:p>
            <a:r>
              <a:rPr lang="en-US" sz="2400" dirty="0">
                <a:latin typeface="+mj-lt"/>
              </a:rPr>
              <a:t> 10% utilization (5% transmit, 5% receive, 90% idle)</a:t>
            </a:r>
          </a:p>
          <a:p>
            <a:pPr lvl="1"/>
            <a:r>
              <a:rPr lang="en-US" sz="2400" dirty="0" err="1">
                <a:latin typeface="+mj-lt"/>
              </a:rPr>
              <a:t>WiFi</a:t>
            </a:r>
            <a:r>
              <a:rPr lang="en-US" sz="2400" dirty="0">
                <a:latin typeface="+mj-lt"/>
              </a:rPr>
              <a:t>: 230*0.1 + 10*0.9 = 32mA </a:t>
            </a:r>
          </a:p>
          <a:p>
            <a:pPr lvl="1"/>
            <a:r>
              <a:rPr lang="en-US" sz="2400" dirty="0">
                <a:latin typeface="+mj-lt"/>
              </a:rPr>
              <a:t>802.15.4: 24.4*0.1 + 0.426*0.9 = </a:t>
            </a:r>
            <a:r>
              <a:rPr lang="en-US" sz="2400" u="sng" dirty="0">
                <a:latin typeface="+mj-lt"/>
              </a:rPr>
              <a:t>2.823mA</a:t>
            </a:r>
            <a:r>
              <a:rPr lang="en-US" sz="2400" dirty="0">
                <a:latin typeface="+mj-lt"/>
              </a:rPr>
              <a:t> (8.8% of </a:t>
            </a:r>
            <a:r>
              <a:rPr lang="en-US" sz="2400" dirty="0" err="1">
                <a:latin typeface="+mj-lt"/>
              </a:rPr>
              <a:t>WiFi</a:t>
            </a:r>
            <a:r>
              <a:rPr lang="en-US" sz="2400" dirty="0">
                <a:latin typeface="+mj-lt"/>
              </a:rPr>
              <a:t>)</a:t>
            </a:r>
          </a:p>
          <a:p>
            <a:r>
              <a:rPr lang="en-US" sz="2400" dirty="0">
                <a:latin typeface="+mj-lt"/>
              </a:rPr>
              <a:t>1% utilization (0.5% transmit, 0.5% receive, 99% idle)</a:t>
            </a:r>
          </a:p>
          <a:p>
            <a:pPr lvl="1"/>
            <a:r>
              <a:rPr lang="en-US" sz="2400" dirty="0" err="1">
                <a:latin typeface="+mj-lt"/>
              </a:rPr>
              <a:t>WiFi</a:t>
            </a:r>
            <a:r>
              <a:rPr lang="en-US" sz="2400" dirty="0">
                <a:latin typeface="+mj-lt"/>
              </a:rPr>
              <a:t>: 230*0.01 + 10*0.99 = 12.2mA </a:t>
            </a:r>
          </a:p>
          <a:p>
            <a:pPr lvl="1"/>
            <a:r>
              <a:rPr lang="en-US" sz="2400" dirty="0">
                <a:latin typeface="+mj-lt"/>
              </a:rPr>
              <a:t>802.15.4: 24.4*0.01 + 0.426*0.99 = </a:t>
            </a:r>
            <a:r>
              <a:rPr lang="en-US" sz="2400" u="sng" dirty="0">
                <a:latin typeface="+mj-lt"/>
              </a:rPr>
              <a:t>0.6657mA</a:t>
            </a:r>
            <a:r>
              <a:rPr lang="en-US" sz="2400" dirty="0">
                <a:latin typeface="+mj-lt"/>
              </a:rPr>
              <a:t> (5.46% of </a:t>
            </a:r>
            <a:r>
              <a:rPr lang="en-US" sz="2400" dirty="0" err="1">
                <a:latin typeface="+mj-lt"/>
              </a:rPr>
              <a:t>WiFi</a:t>
            </a:r>
            <a:r>
              <a:rPr lang="en-US" sz="2400" dirty="0">
                <a:latin typeface="+mj-lt"/>
              </a:rPr>
              <a:t>)</a:t>
            </a:r>
          </a:p>
          <a:p>
            <a:pPr lvl="1"/>
            <a:endParaRPr lang="en-US" dirty="0"/>
          </a:p>
          <a:p>
            <a:pPr lvl="1"/>
            <a:endParaRPr lang="en-US" sz="2400" dirty="0"/>
          </a:p>
          <a:p>
            <a:pPr lvl="1"/>
            <a:endParaRPr lang="en-US" sz="2400" dirty="0"/>
          </a:p>
        </p:txBody>
      </p:sp>
      <p:sp>
        <p:nvSpPr>
          <p:cNvPr id="5" name="Slide Number Placeholder 4"/>
          <p:cNvSpPr>
            <a:spLocks noGrp="1"/>
          </p:cNvSpPr>
          <p:nvPr>
            <p:ph type="sldNum" sz="quarter" idx="12"/>
          </p:nvPr>
        </p:nvSpPr>
        <p:spPr/>
        <p:txBody>
          <a:bodyPr/>
          <a:lstStyle/>
          <a:p>
            <a:fld id="{5C6FAEEE-D619-4E65-A0EF-E650D0B3166A}" type="slidenum">
              <a:rPr lang="en-US" smtClean="0"/>
              <a:t>45</a:t>
            </a:fld>
            <a:endParaRPr lang="en-US"/>
          </a:p>
        </p:txBody>
      </p:sp>
    </p:spTree>
    <p:extLst>
      <p:ext uri="{BB962C8B-B14F-4D97-AF65-F5344CB8AC3E}">
        <p14:creationId xmlns:p14="http://schemas.microsoft.com/office/powerpoint/2010/main" val="66258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Examples of Duty Cycling  (Network Interface)</a:t>
            </a:r>
            <a:endParaRPr lang="en-US" dirty="0"/>
          </a:p>
        </p:txBody>
      </p:sp>
      <p:sp>
        <p:nvSpPr>
          <p:cNvPr id="3" name="Content Placeholder 2"/>
          <p:cNvSpPr>
            <a:spLocks noGrp="1"/>
          </p:cNvSpPr>
          <p:nvPr>
            <p:ph idx="1"/>
          </p:nvPr>
        </p:nvSpPr>
        <p:spPr>
          <a:xfrm>
            <a:off x="1371600" y="1676399"/>
            <a:ext cx="9601200" cy="4336474"/>
          </a:xfrm>
        </p:spPr>
        <p:txBody>
          <a:bodyPr>
            <a:normAutofit/>
          </a:bodyPr>
          <a:lstStyle/>
          <a:p>
            <a:r>
              <a:rPr lang="en-US" sz="2800" dirty="0">
                <a:latin typeface="+mj-lt"/>
              </a:rPr>
              <a:t>Wakeup 10s, sends 10,000 bytes of data</a:t>
            </a:r>
          </a:p>
          <a:p>
            <a:r>
              <a:rPr lang="en-US" sz="2600" dirty="0" err="1">
                <a:latin typeface="+mj-lt"/>
              </a:rPr>
              <a:t>WiFi</a:t>
            </a:r>
            <a:r>
              <a:rPr lang="en-US" sz="2600" dirty="0">
                <a:latin typeface="+mj-lt"/>
              </a:rPr>
              <a:t> (no overhead)</a:t>
            </a:r>
          </a:p>
          <a:p>
            <a:pPr lvl="1"/>
            <a:r>
              <a:rPr lang="en-US" sz="2600" dirty="0">
                <a:latin typeface="+mj-lt"/>
              </a:rPr>
              <a:t>Transmit time = 10*8/100000 = </a:t>
            </a:r>
            <a:r>
              <a:rPr lang="en-US" sz="2600" u="sng" dirty="0">
                <a:latin typeface="+mj-lt"/>
              </a:rPr>
              <a:t>0.8ms</a:t>
            </a:r>
          </a:p>
          <a:p>
            <a:pPr lvl="1"/>
            <a:r>
              <a:rPr lang="en-US" sz="2600" dirty="0">
                <a:latin typeface="+mj-lt"/>
              </a:rPr>
              <a:t>Average current drawn</a:t>
            </a:r>
          </a:p>
          <a:p>
            <a:pPr lvl="2"/>
            <a:r>
              <a:rPr lang="en-US" sz="2600" dirty="0">
                <a:latin typeface="+mj-lt"/>
              </a:rPr>
              <a:t> (280*0.0008 + 10*9.9992)/10 = </a:t>
            </a:r>
            <a:r>
              <a:rPr lang="en-US" sz="2600" u="sng" dirty="0">
                <a:latin typeface="+mj-lt"/>
              </a:rPr>
              <a:t>10.0216mA</a:t>
            </a:r>
          </a:p>
          <a:p>
            <a:r>
              <a:rPr lang="en-US" sz="2600" dirty="0">
                <a:latin typeface="+mj-lt"/>
              </a:rPr>
              <a:t>802.15.4 (no overhead)</a:t>
            </a:r>
          </a:p>
          <a:p>
            <a:pPr lvl="1"/>
            <a:r>
              <a:rPr lang="en-US" sz="2600" dirty="0">
                <a:latin typeface="+mj-lt"/>
              </a:rPr>
              <a:t>Transmit time = 10*8/250 = </a:t>
            </a:r>
            <a:r>
              <a:rPr lang="en-US" sz="2600" u="sng" dirty="0">
                <a:latin typeface="+mj-lt"/>
              </a:rPr>
              <a:t>320ms</a:t>
            </a:r>
          </a:p>
          <a:p>
            <a:pPr lvl="1"/>
            <a:r>
              <a:rPr lang="en-US" sz="2600" dirty="0">
                <a:latin typeface="+mj-lt"/>
              </a:rPr>
              <a:t>Average current drawn</a:t>
            </a:r>
          </a:p>
          <a:p>
            <a:pPr lvl="2"/>
            <a:r>
              <a:rPr lang="en-US" sz="2600" dirty="0">
                <a:latin typeface="+mj-lt"/>
              </a:rPr>
              <a:t>(30*0.32 + 0.426*9.68)/10 = </a:t>
            </a:r>
            <a:r>
              <a:rPr lang="en-US" sz="2600" u="sng" dirty="0">
                <a:latin typeface="+mj-lt"/>
              </a:rPr>
              <a:t>1.372mA</a:t>
            </a:r>
          </a:p>
        </p:txBody>
      </p:sp>
      <p:sp>
        <p:nvSpPr>
          <p:cNvPr id="5" name="Slide Number Placeholder 4"/>
          <p:cNvSpPr>
            <a:spLocks noGrp="1"/>
          </p:cNvSpPr>
          <p:nvPr>
            <p:ph type="sldNum" sz="quarter" idx="12"/>
          </p:nvPr>
        </p:nvSpPr>
        <p:spPr/>
        <p:txBody>
          <a:bodyPr/>
          <a:lstStyle/>
          <a:p>
            <a:fld id="{5C6FAEEE-D619-4E65-A0EF-E650D0B3166A}" type="slidenum">
              <a:rPr lang="en-US" smtClean="0"/>
              <a:t>46</a:t>
            </a:fld>
            <a:endParaRPr lang="en-US"/>
          </a:p>
        </p:txBody>
      </p:sp>
    </p:spTree>
    <p:extLst>
      <p:ext uri="{BB962C8B-B14F-4D97-AF65-F5344CB8AC3E}">
        <p14:creationId xmlns:p14="http://schemas.microsoft.com/office/powerpoint/2010/main" val="219841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187960"/>
            <a:ext cx="9448800" cy="909320"/>
          </a:xfrm>
        </p:spPr>
        <p:txBody>
          <a:bodyPr>
            <a:normAutofit/>
          </a:bodyPr>
          <a:lstStyle/>
          <a:p>
            <a:r>
              <a:rPr lang="en-US" dirty="0">
                <a:latin typeface="+mn-lt"/>
              </a:rPr>
              <a:t>Power Modes of CC2650 Device </a:t>
            </a:r>
            <a:endParaRPr lang="en-SG" dirty="0">
              <a:latin typeface="+mn-lt"/>
            </a:endParaRPr>
          </a:p>
        </p:txBody>
      </p:sp>
      <p:pic>
        <p:nvPicPr>
          <p:cNvPr id="5" name="Content Placeholder 4"/>
          <p:cNvPicPr>
            <a:picLocks noGrp="1" noChangeAspect="1"/>
          </p:cNvPicPr>
          <p:nvPr>
            <p:ph idx="1"/>
          </p:nvPr>
        </p:nvPicPr>
        <p:blipFill>
          <a:blip r:embed="rId3"/>
          <a:stretch>
            <a:fillRect/>
          </a:stretch>
        </p:blipFill>
        <p:spPr>
          <a:xfrm>
            <a:off x="172912" y="1051986"/>
            <a:ext cx="11927074" cy="2889380"/>
          </a:xfrm>
          <a:prstGeom prst="rect">
            <a:avLst/>
          </a:prstGeom>
        </p:spPr>
      </p:pic>
      <p:sp>
        <p:nvSpPr>
          <p:cNvPr id="4" name="Slide Number Placeholder 3"/>
          <p:cNvSpPr>
            <a:spLocks noGrp="1"/>
          </p:cNvSpPr>
          <p:nvPr>
            <p:ph type="sldNum" sz="quarter" idx="12"/>
          </p:nvPr>
        </p:nvSpPr>
        <p:spPr>
          <a:xfrm>
            <a:off x="9908670" y="6344421"/>
            <a:ext cx="1596292" cy="404614"/>
          </a:xfrm>
        </p:spPr>
        <p:txBody>
          <a:bodyPr/>
          <a:lstStyle/>
          <a:p>
            <a:fld id="{5C6FAEEE-D619-4E65-A0EF-E650D0B3166A}" type="slidenum">
              <a:rPr lang="en-US" smtClean="0"/>
              <a:t>47</a:t>
            </a:fld>
            <a:endParaRPr lang="en-US"/>
          </a:p>
        </p:txBody>
      </p:sp>
      <p:sp>
        <p:nvSpPr>
          <p:cNvPr id="8" name="Rectangle 7"/>
          <p:cNvSpPr/>
          <p:nvPr/>
        </p:nvSpPr>
        <p:spPr>
          <a:xfrm>
            <a:off x="822960" y="4013650"/>
            <a:ext cx="11277026" cy="2677656"/>
          </a:xfrm>
          <a:prstGeom prst="rect">
            <a:avLst/>
          </a:prstGeom>
        </p:spPr>
        <p:txBody>
          <a:bodyPr wrap="square">
            <a:spAutoFit/>
          </a:bodyPr>
          <a:lstStyle/>
          <a:p>
            <a:r>
              <a:rPr lang="en-SG" sz="2400" dirty="0">
                <a:latin typeface="+mj-lt"/>
              </a:rPr>
              <a:t>ARM Cortex-M3: </a:t>
            </a:r>
            <a:r>
              <a:rPr lang="en-US" sz="2400" dirty="0">
                <a:latin typeface="+mj-lt"/>
              </a:rPr>
              <a:t>operating frequency up to 48MHz, current in ACTIVE state varies from 1.45mA to 3mA</a:t>
            </a:r>
          </a:p>
          <a:p>
            <a:endParaRPr lang="en-US" sz="2400" dirty="0">
              <a:latin typeface="+mj-lt"/>
            </a:endParaRPr>
          </a:p>
          <a:p>
            <a:r>
              <a:rPr lang="en-US" sz="2400" dirty="0">
                <a:latin typeface="+mj-lt"/>
              </a:rPr>
              <a:t>For comparison,</a:t>
            </a:r>
          </a:p>
          <a:p>
            <a:pPr marL="800100" lvl="1" indent="-342900">
              <a:buFont typeface="Arial" panose="020B0604020202020204" pitchFamily="34" charset="0"/>
              <a:buChar char="•"/>
            </a:pPr>
            <a:r>
              <a:rPr lang="en-US" sz="2400" dirty="0" err="1">
                <a:latin typeface="+mj-lt"/>
              </a:rPr>
              <a:t>RaspberryPi</a:t>
            </a:r>
            <a:r>
              <a:rPr lang="en-US" sz="2400" dirty="0">
                <a:latin typeface="+mj-lt"/>
              </a:rPr>
              <a:t> 3 (</a:t>
            </a:r>
            <a:r>
              <a:rPr lang="en-SG" sz="2400" dirty="0">
                <a:latin typeface="+mj-lt"/>
              </a:rPr>
              <a:t>ARM Cortex-A53)</a:t>
            </a:r>
            <a:r>
              <a:rPr lang="en-US" sz="2400" dirty="0">
                <a:latin typeface="+mj-lt"/>
              </a:rPr>
              <a:t>: 1W - 2W</a:t>
            </a:r>
          </a:p>
          <a:p>
            <a:pPr marL="800100" lvl="1" indent="-342900">
              <a:buFont typeface="Arial" panose="020B0604020202020204" pitchFamily="34" charset="0"/>
              <a:buChar char="•"/>
            </a:pPr>
            <a:r>
              <a:rPr lang="en-US" sz="2400" dirty="0">
                <a:latin typeface="+mj-lt"/>
                <a:hlinkClick r:id="rId4"/>
              </a:rPr>
              <a:t>I7-7600U@2.8GHz</a:t>
            </a:r>
            <a:r>
              <a:rPr lang="en-US" sz="2400" dirty="0">
                <a:latin typeface="+mj-lt"/>
              </a:rPr>
              <a:t> (laptop): 7.5W (down), 15W (typical), 25W (up)</a:t>
            </a:r>
          </a:p>
          <a:p>
            <a:pPr marL="800100" lvl="1" indent="-342900">
              <a:buFont typeface="Arial" panose="020B0604020202020204" pitchFamily="34" charset="0"/>
              <a:buChar char="•"/>
            </a:pPr>
            <a:r>
              <a:rPr lang="en-US" sz="2400" dirty="0">
                <a:latin typeface="+mj-lt"/>
                <a:hlinkClick r:id="rId5"/>
              </a:rPr>
              <a:t>I7-7700@3.6GHz</a:t>
            </a:r>
            <a:r>
              <a:rPr lang="en-US" sz="2400" dirty="0">
                <a:latin typeface="+mj-lt"/>
              </a:rPr>
              <a:t> (desktop): 65W (typical)</a:t>
            </a:r>
            <a:endParaRPr lang="en-SG" sz="2400" dirty="0">
              <a:latin typeface="+mj-lt"/>
            </a:endParaRPr>
          </a:p>
        </p:txBody>
      </p:sp>
    </p:spTree>
    <p:extLst>
      <p:ext uri="{BB962C8B-B14F-4D97-AF65-F5344CB8AC3E}">
        <p14:creationId xmlns:p14="http://schemas.microsoft.com/office/powerpoint/2010/main" val="255951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164870"/>
            <a:ext cx="9601200" cy="919480"/>
          </a:xfrm>
        </p:spPr>
        <p:txBody>
          <a:bodyPr/>
          <a:lstStyle/>
          <a:p>
            <a:r>
              <a:rPr lang="en-US" dirty="0">
                <a:latin typeface="+mn-lt"/>
              </a:rPr>
              <a:t>Sensor Energy Characteristics</a:t>
            </a:r>
          </a:p>
        </p:txBody>
      </p:sp>
      <p:graphicFrame>
        <p:nvGraphicFramePr>
          <p:cNvPr id="6" name="Content Placeholder 5"/>
          <p:cNvGraphicFramePr>
            <a:graphicFrameLocks noGrp="1"/>
          </p:cNvGraphicFramePr>
          <p:nvPr>
            <p:ph idx="1"/>
          </p:nvPr>
        </p:nvGraphicFramePr>
        <p:xfrm>
          <a:off x="2147962" y="1084350"/>
          <a:ext cx="8305800" cy="3657600"/>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20000"/>
                    </a:ext>
                  </a:extLst>
                </a:gridCol>
                <a:gridCol w="2768600">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370840">
                <a:tc>
                  <a:txBody>
                    <a:bodyPr/>
                    <a:lstStyle/>
                    <a:p>
                      <a:pPr algn="ctr"/>
                      <a:r>
                        <a:rPr lang="en-US" sz="2400" b="1" dirty="0"/>
                        <a:t>Sensor</a:t>
                      </a:r>
                      <a:r>
                        <a:rPr lang="en-US" sz="2400" b="1" baseline="0" dirty="0"/>
                        <a:t> </a:t>
                      </a:r>
                      <a:endParaRPr lang="en-US" sz="2400" b="1" dirty="0"/>
                    </a:p>
                  </a:txBody>
                  <a:tcPr/>
                </a:tc>
                <a:tc>
                  <a:txBody>
                    <a:bodyPr/>
                    <a:lstStyle/>
                    <a:p>
                      <a:pPr algn="ctr"/>
                      <a:r>
                        <a:rPr lang="en-US" sz="2400" b="1" dirty="0"/>
                        <a:t>Galaxy</a:t>
                      </a:r>
                      <a:r>
                        <a:rPr lang="en-US" sz="2400" b="1" baseline="0" dirty="0"/>
                        <a:t> S3</a:t>
                      </a:r>
                      <a:endParaRPr lang="en-US" sz="2400" b="1" dirty="0"/>
                    </a:p>
                  </a:txBody>
                  <a:tcPr/>
                </a:tc>
                <a:tc>
                  <a:txBody>
                    <a:bodyPr/>
                    <a:lstStyle/>
                    <a:p>
                      <a:pPr algn="ctr"/>
                      <a:r>
                        <a:rPr lang="en-US" sz="2400" b="1" dirty="0"/>
                        <a:t>Galaxy</a:t>
                      </a:r>
                      <a:r>
                        <a:rPr lang="en-US" sz="2400" b="1" baseline="0" dirty="0"/>
                        <a:t> Nexus</a:t>
                      </a:r>
                      <a:endParaRPr lang="en-US" sz="2400" b="1" dirty="0"/>
                    </a:p>
                  </a:txBody>
                  <a:tcPr/>
                </a:tc>
                <a:extLst>
                  <a:ext uri="{0D108BD9-81ED-4DB2-BD59-A6C34878D82A}">
                    <a16:rowId xmlns:a16="http://schemas.microsoft.com/office/drawing/2014/main" val="10000"/>
                  </a:ext>
                </a:extLst>
              </a:tr>
              <a:tr h="370840">
                <a:tc>
                  <a:txBody>
                    <a:bodyPr/>
                    <a:lstStyle/>
                    <a:p>
                      <a:pPr algn="ctr"/>
                      <a:r>
                        <a:rPr lang="en-US" sz="2400" dirty="0"/>
                        <a:t>Accelerometer</a:t>
                      </a:r>
                    </a:p>
                  </a:txBody>
                  <a:tcPr/>
                </a:tc>
                <a:tc>
                  <a:txBody>
                    <a:bodyPr/>
                    <a:lstStyle/>
                    <a:p>
                      <a:pPr algn="ctr"/>
                      <a:r>
                        <a:rPr lang="en-US" sz="2400" dirty="0"/>
                        <a:t>0.23mA</a:t>
                      </a:r>
                    </a:p>
                  </a:txBody>
                  <a:tcPr/>
                </a:tc>
                <a:tc>
                  <a:txBody>
                    <a:bodyPr/>
                    <a:lstStyle/>
                    <a:p>
                      <a:pPr algn="ctr"/>
                      <a:r>
                        <a:rPr lang="en-US" sz="2400" dirty="0"/>
                        <a:t>0.139mA</a:t>
                      </a:r>
                    </a:p>
                  </a:txBody>
                  <a:tcPr/>
                </a:tc>
                <a:extLst>
                  <a:ext uri="{0D108BD9-81ED-4DB2-BD59-A6C34878D82A}">
                    <a16:rowId xmlns:a16="http://schemas.microsoft.com/office/drawing/2014/main" val="10001"/>
                  </a:ext>
                </a:extLst>
              </a:tr>
              <a:tr h="370840">
                <a:tc>
                  <a:txBody>
                    <a:bodyPr/>
                    <a:lstStyle/>
                    <a:p>
                      <a:pPr algn="ctr"/>
                      <a:r>
                        <a:rPr lang="en-US" sz="2400" dirty="0"/>
                        <a:t>Light</a:t>
                      </a:r>
                    </a:p>
                  </a:txBody>
                  <a:tcPr/>
                </a:tc>
                <a:tc>
                  <a:txBody>
                    <a:bodyPr/>
                    <a:lstStyle/>
                    <a:p>
                      <a:pPr algn="ctr"/>
                      <a:r>
                        <a:rPr lang="en-US" sz="2400" dirty="0"/>
                        <a:t>0.2mA</a:t>
                      </a:r>
                    </a:p>
                  </a:txBody>
                  <a:tcPr/>
                </a:tc>
                <a:tc>
                  <a:txBody>
                    <a:bodyPr/>
                    <a:lstStyle/>
                    <a:p>
                      <a:pPr algn="ctr"/>
                      <a:r>
                        <a:rPr lang="en-US" sz="2400" dirty="0"/>
                        <a:t>0.75mA</a:t>
                      </a:r>
                    </a:p>
                  </a:txBody>
                  <a:tcPr/>
                </a:tc>
                <a:extLst>
                  <a:ext uri="{0D108BD9-81ED-4DB2-BD59-A6C34878D82A}">
                    <a16:rowId xmlns:a16="http://schemas.microsoft.com/office/drawing/2014/main" val="10002"/>
                  </a:ext>
                </a:extLst>
              </a:tr>
              <a:tr h="370840">
                <a:tc>
                  <a:txBody>
                    <a:bodyPr/>
                    <a:lstStyle/>
                    <a:p>
                      <a:pPr algn="ctr"/>
                      <a:r>
                        <a:rPr lang="en-US" sz="2400" dirty="0"/>
                        <a:t>Pressure</a:t>
                      </a:r>
                    </a:p>
                  </a:txBody>
                  <a:tcPr/>
                </a:tc>
                <a:tc>
                  <a:txBody>
                    <a:bodyPr/>
                    <a:lstStyle/>
                    <a:p>
                      <a:pPr algn="ctr"/>
                      <a:r>
                        <a:rPr lang="en-US" sz="2400" dirty="0"/>
                        <a:t>0.045mA</a:t>
                      </a:r>
                    </a:p>
                  </a:txBody>
                  <a:tcPr/>
                </a:tc>
                <a:tc>
                  <a:txBody>
                    <a:bodyPr/>
                    <a:lstStyle/>
                    <a:p>
                      <a:pPr algn="ctr"/>
                      <a:r>
                        <a:rPr lang="en-US" sz="2400" dirty="0"/>
                        <a:t>0.67mA</a:t>
                      </a:r>
                    </a:p>
                  </a:txBody>
                  <a:tcPr/>
                </a:tc>
                <a:extLst>
                  <a:ext uri="{0D108BD9-81ED-4DB2-BD59-A6C34878D82A}">
                    <a16:rowId xmlns:a16="http://schemas.microsoft.com/office/drawing/2014/main" val="10003"/>
                  </a:ext>
                </a:extLst>
              </a:tr>
              <a:tr h="370840">
                <a:tc>
                  <a:txBody>
                    <a:bodyPr/>
                    <a:lstStyle/>
                    <a:p>
                      <a:pPr algn="ctr"/>
                      <a:r>
                        <a:rPr lang="en-US" sz="2400" dirty="0"/>
                        <a:t>Proximity</a:t>
                      </a:r>
                    </a:p>
                  </a:txBody>
                  <a:tcPr/>
                </a:tc>
                <a:tc>
                  <a:txBody>
                    <a:bodyPr/>
                    <a:lstStyle/>
                    <a:p>
                      <a:pPr algn="ctr"/>
                      <a:r>
                        <a:rPr lang="en-US" sz="2400" dirty="0"/>
                        <a:t>1.3mA</a:t>
                      </a:r>
                    </a:p>
                  </a:txBody>
                  <a:tcPr/>
                </a:tc>
                <a:tc>
                  <a:txBody>
                    <a:bodyPr/>
                    <a:lstStyle/>
                    <a:p>
                      <a:pPr algn="ctr"/>
                      <a:r>
                        <a:rPr lang="en-US" sz="2400" dirty="0"/>
                        <a:t>0.75mA</a:t>
                      </a:r>
                    </a:p>
                  </a:txBody>
                  <a:tcPr/>
                </a:tc>
                <a:extLst>
                  <a:ext uri="{0D108BD9-81ED-4DB2-BD59-A6C34878D82A}">
                    <a16:rowId xmlns:a16="http://schemas.microsoft.com/office/drawing/2014/main" val="10004"/>
                  </a:ext>
                </a:extLst>
              </a:tr>
              <a:tr h="370840">
                <a:tc>
                  <a:txBody>
                    <a:bodyPr/>
                    <a:lstStyle/>
                    <a:p>
                      <a:pPr algn="ctr"/>
                      <a:r>
                        <a:rPr lang="en-US" sz="2400" dirty="0"/>
                        <a:t>Magnetic field </a:t>
                      </a:r>
                    </a:p>
                  </a:txBody>
                  <a:tcPr/>
                </a:tc>
                <a:tc>
                  <a:txBody>
                    <a:bodyPr/>
                    <a:lstStyle/>
                    <a:p>
                      <a:pPr algn="ctr"/>
                      <a:r>
                        <a:rPr lang="en-US" sz="2400" dirty="0"/>
                        <a:t>6.8mA</a:t>
                      </a:r>
                    </a:p>
                  </a:txBody>
                  <a:tcPr/>
                </a:tc>
                <a:tc>
                  <a:txBody>
                    <a:bodyPr/>
                    <a:lstStyle/>
                    <a:p>
                      <a:pPr algn="ctr"/>
                      <a:r>
                        <a:rPr lang="en-US" sz="2400" dirty="0"/>
                        <a:t>4.0mA</a:t>
                      </a:r>
                    </a:p>
                  </a:txBody>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Gyroscope</a:t>
                      </a:r>
                    </a:p>
                  </a:txBody>
                  <a:tcPr/>
                </a:tc>
                <a:tc>
                  <a:txBody>
                    <a:bodyPr/>
                    <a:lstStyle/>
                    <a:p>
                      <a:pPr algn="ctr"/>
                      <a:r>
                        <a:rPr lang="en-US" sz="2400" dirty="0"/>
                        <a:t>6.1mA</a:t>
                      </a:r>
                    </a:p>
                  </a:txBody>
                  <a:tcPr/>
                </a:tc>
                <a:tc>
                  <a:txBody>
                    <a:bodyPr/>
                    <a:lstStyle/>
                    <a:p>
                      <a:pPr algn="ctr"/>
                      <a:r>
                        <a:rPr lang="en-US" sz="2400" dirty="0"/>
                        <a:t>6.1mA</a:t>
                      </a:r>
                    </a:p>
                  </a:txBody>
                  <a:tcPr/>
                </a:tc>
                <a:extLst>
                  <a:ext uri="{0D108BD9-81ED-4DB2-BD59-A6C34878D82A}">
                    <a16:rowId xmlns:a16="http://schemas.microsoft.com/office/drawing/2014/main" val="10006"/>
                  </a:ext>
                </a:extLst>
              </a:tr>
              <a:tr h="370840">
                <a:tc>
                  <a:txBody>
                    <a:bodyPr/>
                    <a:lstStyle/>
                    <a:p>
                      <a:pPr algn="ctr"/>
                      <a:r>
                        <a:rPr lang="en-US" sz="2400" dirty="0"/>
                        <a:t>Orientation</a:t>
                      </a:r>
                    </a:p>
                  </a:txBody>
                  <a:tcPr/>
                </a:tc>
                <a:tc>
                  <a:txBody>
                    <a:bodyPr/>
                    <a:lstStyle/>
                    <a:p>
                      <a:pPr algn="ctr"/>
                      <a:r>
                        <a:rPr lang="en-US" sz="2400" dirty="0"/>
                        <a:t>7.8mA</a:t>
                      </a:r>
                    </a:p>
                  </a:txBody>
                  <a:tcPr/>
                </a:tc>
                <a:tc>
                  <a:txBody>
                    <a:bodyPr/>
                    <a:lstStyle/>
                    <a:p>
                      <a:pPr algn="ctr"/>
                      <a:r>
                        <a:rPr lang="en-US" sz="2400" dirty="0"/>
                        <a:t>10.2mA</a:t>
                      </a:r>
                    </a:p>
                  </a:txBody>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5C6FAEEE-D619-4E65-A0EF-E650D0B3166A}" type="slidenum">
              <a:rPr lang="en-US" smtClean="0"/>
              <a:t>48</a:t>
            </a:fld>
            <a:endParaRPr lang="en-US"/>
          </a:p>
        </p:txBody>
      </p:sp>
      <p:sp>
        <p:nvSpPr>
          <p:cNvPr id="4" name="TextBox 3"/>
          <p:cNvSpPr txBox="1"/>
          <p:nvPr/>
        </p:nvSpPr>
        <p:spPr>
          <a:xfrm>
            <a:off x="1534160" y="4884618"/>
            <a:ext cx="9062720" cy="1846659"/>
          </a:xfrm>
          <a:prstGeom prst="rect">
            <a:avLst/>
          </a:prstGeom>
          <a:noFill/>
        </p:spPr>
        <p:txBody>
          <a:bodyPr wrap="square" rtlCol="0">
            <a:spAutoFit/>
          </a:bodyPr>
          <a:lstStyle/>
          <a:p>
            <a:r>
              <a:rPr lang="en-US" sz="2400" dirty="0">
                <a:latin typeface="+mj-lt"/>
              </a:rPr>
              <a:t>Energy savings mechanisms:</a:t>
            </a:r>
          </a:p>
          <a:p>
            <a:pPr marL="285750" indent="-285750">
              <a:buFont typeface="Arial" panose="020B0604020202020204" pitchFamily="34" charset="0"/>
              <a:buChar char="•"/>
            </a:pPr>
            <a:r>
              <a:rPr lang="en-US" sz="2400" dirty="0">
                <a:latin typeface="+mj-lt"/>
              </a:rPr>
              <a:t>Reduce sampling frequency</a:t>
            </a:r>
          </a:p>
          <a:p>
            <a:pPr marL="285750" indent="-285750">
              <a:buFont typeface="Arial" panose="020B0604020202020204" pitchFamily="34" charset="0"/>
              <a:buChar char="•"/>
            </a:pPr>
            <a:r>
              <a:rPr lang="en-US" sz="2400" dirty="0">
                <a:latin typeface="+mj-lt"/>
              </a:rPr>
              <a:t>Use low power sensors whenever possible</a:t>
            </a:r>
          </a:p>
          <a:p>
            <a:pPr marL="285750" indent="-285750">
              <a:buFont typeface="Arial" panose="020B0604020202020204" pitchFamily="34" charset="0"/>
              <a:buChar char="•"/>
            </a:pPr>
            <a:r>
              <a:rPr lang="en-US" sz="2400" dirty="0">
                <a:latin typeface="+mj-lt"/>
              </a:rPr>
              <a:t>Offload to hardware (sensor batching)</a:t>
            </a:r>
          </a:p>
          <a:p>
            <a:r>
              <a:rPr lang="en-US" dirty="0"/>
              <a:t>	</a:t>
            </a:r>
            <a:endParaRPr lang="en-SG" dirty="0"/>
          </a:p>
        </p:txBody>
      </p:sp>
    </p:spTree>
    <p:extLst>
      <p:ext uri="{BB962C8B-B14F-4D97-AF65-F5344CB8AC3E}">
        <p14:creationId xmlns:p14="http://schemas.microsoft.com/office/powerpoint/2010/main" val="2057742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Case Study: Mobile Phone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949510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Assignment </a:t>
            </a:r>
            <a:r>
              <a:rPr lang="en-US" dirty="0"/>
              <a:t>1</a:t>
            </a:r>
            <a:endParaRPr lang="en-US" sz="4000" dirty="0">
              <a:latin typeface="+mn-lt"/>
            </a:endParaRP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p>
          <a:p>
            <a:r>
              <a:rPr lang="en-SG" dirty="0"/>
              <a:t>Not working? Missed Session? Other Issues?</a:t>
            </a:r>
          </a:p>
          <a:p>
            <a:endParaRPr lang="en-SG" dirty="0"/>
          </a:p>
          <a:p>
            <a:r>
              <a:rPr lang="en-SG" dirty="0"/>
              <a:t>Tutorial #4: Released tomorrow</a:t>
            </a:r>
          </a:p>
          <a:p>
            <a:r>
              <a:rPr lang="en-SG" dirty="0"/>
              <a:t>Assignment #2: Released tomorrow</a:t>
            </a:r>
          </a:p>
          <a:p>
            <a:pPr marL="0" indent="0">
              <a:buFont typeface="Arial" panose="020B0604020202020204" pitchFamily="34" charset="0"/>
              <a:buNone/>
            </a:pPr>
            <a:endParaRPr lang="en-SG" dirty="0">
              <a:latin typeface="+mj-lt"/>
            </a:endParaRPr>
          </a:p>
          <a:p>
            <a:pPr marL="0" indent="0">
              <a:buFont typeface="Arial" panose="020B0604020202020204" pitchFamily="34" charset="0"/>
              <a:buNone/>
            </a:pPr>
            <a:r>
              <a:rPr lang="en-SG" dirty="0">
                <a:latin typeface="+mj-lt"/>
              </a:rPr>
              <a:t>Any other points for discussion?</a:t>
            </a:r>
          </a:p>
          <a:p>
            <a:pPr marL="0" indent="0">
              <a:buFont typeface="Arial" panose="020B0604020202020204" pitchFamily="34" charset="0"/>
              <a:buNone/>
            </a:pPr>
            <a:endParaRPr lang="en-SG" dirty="0">
              <a:latin typeface="+mj-lt"/>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2129680413"/>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7828" y="1341120"/>
            <a:ext cx="9601200" cy="4236720"/>
          </a:xfrm>
        </p:spPr>
        <p:txBody>
          <a:bodyPr>
            <a:normAutofit fontScale="92500" lnSpcReduction="10000"/>
          </a:bodyPr>
          <a:lstStyle/>
          <a:p>
            <a:pPr marL="0" indent="0">
              <a:buNone/>
            </a:pPr>
            <a:r>
              <a:rPr lang="en-US" sz="2400" b="1" u="sng" dirty="0"/>
              <a:t>Reference: </a:t>
            </a:r>
          </a:p>
          <a:p>
            <a:r>
              <a:rPr lang="en-SG" dirty="0"/>
              <a:t>Aaron Carroll and Gernot </a:t>
            </a:r>
            <a:r>
              <a:rPr lang="en-SG" dirty="0" err="1"/>
              <a:t>Heiser</a:t>
            </a:r>
            <a:r>
              <a:rPr lang="en-SG" dirty="0"/>
              <a:t>. 2013. The systems hacker's guide to the galaxy energy usage in a modern smartphone. In </a:t>
            </a:r>
            <a:r>
              <a:rPr lang="en-SG" i="1" dirty="0"/>
              <a:t>Proceedings of the 4th Asia-Pacific Workshop on Systems</a:t>
            </a:r>
            <a:r>
              <a:rPr lang="en-SG" dirty="0"/>
              <a:t> (</a:t>
            </a:r>
            <a:r>
              <a:rPr lang="en-SG" dirty="0" err="1"/>
              <a:t>APSys</a:t>
            </a:r>
            <a:r>
              <a:rPr lang="en-SG" dirty="0"/>
              <a:t> '13). ACM, New York, NY, USA, , Article 5 , 7 pages. DOI=http://dx.doi.org/10.1145/2500727.2500734 </a:t>
            </a:r>
            <a:endParaRPr lang="en-US" dirty="0"/>
          </a:p>
          <a:p>
            <a:r>
              <a:rPr lang="en-US" dirty="0"/>
              <a:t>A. </a:t>
            </a:r>
            <a:r>
              <a:rPr lang="en-US" dirty="0" err="1"/>
              <a:t>Caroll</a:t>
            </a:r>
            <a:r>
              <a:rPr lang="en-US" dirty="0"/>
              <a:t>, </a:t>
            </a:r>
            <a:r>
              <a:rPr lang="en-US" dirty="0" err="1"/>
              <a:t>etal</a:t>
            </a:r>
            <a:r>
              <a:rPr lang="en-US" dirty="0"/>
              <a:t>, “An Analysis of Power Consumption in a Smartphone,” USENIX Annual Technical Conference, 2010.</a:t>
            </a:r>
          </a:p>
          <a:p>
            <a:pPr marL="0" indent="0">
              <a:buNone/>
            </a:pPr>
            <a:endParaRPr lang="en-US" dirty="0"/>
          </a:p>
          <a:p>
            <a:pPr lvl="1"/>
            <a:r>
              <a:rPr lang="en-US" dirty="0"/>
              <a:t>A detail power analysis of various components in a smartphone</a:t>
            </a:r>
          </a:p>
          <a:p>
            <a:pPr lvl="1"/>
            <a:r>
              <a:rPr lang="en-US" dirty="0"/>
              <a:t>Question: How much of the system’s energy is consumed by which parts of the system and under what circumstances?</a:t>
            </a:r>
            <a:endParaRPr lang="en-SG" dirty="0"/>
          </a:p>
          <a:p>
            <a:pPr marL="0" indent="0">
              <a:buNone/>
            </a:pPr>
            <a:endParaRPr lang="en-US" dirty="0"/>
          </a:p>
          <a:p>
            <a:pPr lvl="1"/>
            <a:endParaRPr lang="en-US" dirty="0"/>
          </a:p>
        </p:txBody>
      </p:sp>
      <p:sp>
        <p:nvSpPr>
          <p:cNvPr id="2" name="Slide Number Placeholder 1"/>
          <p:cNvSpPr>
            <a:spLocks noGrp="1"/>
          </p:cNvSpPr>
          <p:nvPr>
            <p:ph type="sldNum" sz="quarter" idx="12"/>
          </p:nvPr>
        </p:nvSpPr>
        <p:spPr/>
        <p:txBody>
          <a:bodyPr/>
          <a:lstStyle/>
          <a:p>
            <a:fld id="{5C6FAEEE-D619-4E65-A0EF-E650D0B3166A}" type="slidenum">
              <a:rPr lang="en-US" smtClean="0"/>
              <a:t>50</a:t>
            </a:fld>
            <a:endParaRPr lang="en-US"/>
          </a:p>
        </p:txBody>
      </p:sp>
    </p:spTree>
    <p:extLst>
      <p:ext uri="{BB962C8B-B14F-4D97-AF65-F5344CB8AC3E}">
        <p14:creationId xmlns:p14="http://schemas.microsoft.com/office/powerpoint/2010/main" val="442836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Power measurement for mobile phones</a:t>
            </a:r>
          </a:p>
        </p:txBody>
      </p:sp>
      <p:sp>
        <p:nvSpPr>
          <p:cNvPr id="3" name="Content Placeholder 2"/>
          <p:cNvSpPr>
            <a:spLocks noGrp="1"/>
          </p:cNvSpPr>
          <p:nvPr>
            <p:ph idx="1"/>
          </p:nvPr>
        </p:nvSpPr>
        <p:spPr>
          <a:xfrm>
            <a:off x="1488687" y="1592601"/>
            <a:ext cx="9941313" cy="1973560"/>
          </a:xfrm>
        </p:spPr>
        <p:txBody>
          <a:bodyPr>
            <a:normAutofit/>
          </a:bodyPr>
          <a:lstStyle/>
          <a:p>
            <a:r>
              <a:rPr lang="en-SG" dirty="0">
                <a:latin typeface="+mj-lt"/>
              </a:rPr>
              <a:t>Detail power analysis enables more effective energy management</a:t>
            </a:r>
          </a:p>
          <a:p>
            <a:r>
              <a:rPr lang="en-US" dirty="0">
                <a:latin typeface="+mj-lt"/>
              </a:rPr>
              <a:t>Fine grained power measurement is challenging</a:t>
            </a:r>
          </a:p>
          <a:p>
            <a:pPr lvl="1"/>
            <a:r>
              <a:rPr lang="en-US" i="0" dirty="0">
                <a:latin typeface="+mj-lt"/>
              </a:rPr>
              <a:t>Requires information/knowledge of </a:t>
            </a:r>
            <a:r>
              <a:rPr lang="en-SG" i="0" dirty="0">
                <a:latin typeface="+mj-lt"/>
              </a:rPr>
              <a:t>schematics</a:t>
            </a:r>
            <a:endParaRPr lang="en-US" i="0" dirty="0">
              <a:latin typeface="+mj-lt"/>
            </a:endParaRPr>
          </a:p>
          <a:p>
            <a:r>
              <a:rPr lang="en-SG" dirty="0">
                <a:latin typeface="+mj-lt"/>
              </a:rPr>
              <a:t>Target: Samsung Galaxy S III GTI9300 (S3) smartphone</a:t>
            </a:r>
          </a:p>
        </p:txBody>
      </p:sp>
      <p:sp>
        <p:nvSpPr>
          <p:cNvPr id="5" name="Slide Number Placeholder 4"/>
          <p:cNvSpPr>
            <a:spLocks noGrp="1"/>
          </p:cNvSpPr>
          <p:nvPr>
            <p:ph type="sldNum" sz="quarter" idx="12"/>
          </p:nvPr>
        </p:nvSpPr>
        <p:spPr/>
        <p:txBody>
          <a:bodyPr/>
          <a:lstStyle/>
          <a:p>
            <a:fld id="{5C6FAEEE-D619-4E65-A0EF-E650D0B3166A}" type="slidenum">
              <a:rPr lang="en-US" smtClean="0"/>
              <a:t>51</a:t>
            </a:fld>
            <a:endParaRPr lang="en-US"/>
          </a:p>
        </p:txBody>
      </p:sp>
      <p:pic>
        <p:nvPicPr>
          <p:cNvPr id="4" name="Picture 3"/>
          <p:cNvPicPr>
            <a:picLocks noChangeAspect="1"/>
          </p:cNvPicPr>
          <p:nvPr/>
        </p:nvPicPr>
        <p:blipFill>
          <a:blip r:embed="rId2"/>
          <a:stretch>
            <a:fillRect/>
          </a:stretch>
        </p:blipFill>
        <p:spPr>
          <a:xfrm>
            <a:off x="1488687" y="3566161"/>
            <a:ext cx="5713204" cy="2743178"/>
          </a:xfrm>
          <a:prstGeom prst="rect">
            <a:avLst/>
          </a:prstGeom>
        </p:spPr>
      </p:pic>
      <p:pic>
        <p:nvPicPr>
          <p:cNvPr id="7" name="Picture 6"/>
          <p:cNvPicPr>
            <a:picLocks noChangeAspect="1"/>
          </p:cNvPicPr>
          <p:nvPr/>
        </p:nvPicPr>
        <p:blipFill>
          <a:blip r:embed="rId3"/>
          <a:stretch>
            <a:fillRect/>
          </a:stretch>
        </p:blipFill>
        <p:spPr>
          <a:xfrm>
            <a:off x="7551994" y="3840320"/>
            <a:ext cx="3420806" cy="2042320"/>
          </a:xfrm>
          <a:prstGeom prst="rect">
            <a:avLst/>
          </a:prstGeom>
        </p:spPr>
      </p:pic>
    </p:spTree>
    <p:extLst>
      <p:ext uri="{BB962C8B-B14F-4D97-AF65-F5344CB8AC3E}">
        <p14:creationId xmlns:p14="http://schemas.microsoft.com/office/powerpoint/2010/main" val="2580587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6FAEEE-D619-4E65-A0EF-E650D0B3166A}" type="slidenum">
              <a:rPr lang="en-US" smtClean="0"/>
              <a:t>52</a:t>
            </a:fld>
            <a:endParaRPr lang="en-US"/>
          </a:p>
        </p:txBody>
      </p:sp>
      <p:pic>
        <p:nvPicPr>
          <p:cNvPr id="3" name="Picture 2"/>
          <p:cNvPicPr>
            <a:picLocks noChangeAspect="1"/>
          </p:cNvPicPr>
          <p:nvPr/>
        </p:nvPicPr>
        <p:blipFill>
          <a:blip r:embed="rId2"/>
          <a:stretch>
            <a:fillRect/>
          </a:stretch>
        </p:blipFill>
        <p:spPr>
          <a:xfrm>
            <a:off x="826480" y="1188105"/>
            <a:ext cx="7489188" cy="5056296"/>
          </a:xfrm>
          <a:prstGeom prst="rect">
            <a:avLst/>
          </a:prstGeom>
        </p:spPr>
      </p:pic>
      <p:sp>
        <p:nvSpPr>
          <p:cNvPr id="5" name="TextBox 4"/>
          <p:cNvSpPr txBox="1"/>
          <p:nvPr/>
        </p:nvSpPr>
        <p:spPr>
          <a:xfrm>
            <a:off x="1121412" y="321211"/>
            <a:ext cx="9602006" cy="707886"/>
          </a:xfrm>
          <a:prstGeom prst="rect">
            <a:avLst/>
          </a:prstGeom>
          <a:noFill/>
        </p:spPr>
        <p:txBody>
          <a:bodyPr wrap="square" rtlCol="0">
            <a:spAutoFit/>
          </a:bodyPr>
          <a:lstStyle/>
          <a:p>
            <a:r>
              <a:rPr lang="en-US" sz="4000" dirty="0"/>
              <a:t>Mobile phones: Airplane Mode (805mW)</a:t>
            </a:r>
            <a:endParaRPr lang="en-SG" sz="4000" dirty="0"/>
          </a:p>
        </p:txBody>
      </p:sp>
      <p:sp>
        <p:nvSpPr>
          <p:cNvPr id="6" name="Rectangle 5"/>
          <p:cNvSpPr/>
          <p:nvPr/>
        </p:nvSpPr>
        <p:spPr>
          <a:xfrm>
            <a:off x="8099367" y="2490693"/>
            <a:ext cx="3981796" cy="1569660"/>
          </a:xfrm>
          <a:prstGeom prst="rect">
            <a:avLst/>
          </a:prstGeom>
        </p:spPr>
        <p:txBody>
          <a:bodyPr wrap="square">
            <a:spAutoFit/>
          </a:bodyPr>
          <a:lstStyle/>
          <a:p>
            <a:r>
              <a:rPr lang="en-SG" sz="2400" dirty="0">
                <a:latin typeface="+mj-lt"/>
              </a:rPr>
              <a:t>System-on-Chip</a:t>
            </a:r>
          </a:p>
          <a:p>
            <a:r>
              <a:rPr lang="en-SG" sz="2400" dirty="0">
                <a:latin typeface="+mj-lt"/>
              </a:rPr>
              <a:t>- MIF (memory interface),</a:t>
            </a:r>
          </a:p>
          <a:p>
            <a:r>
              <a:rPr lang="en-SG" sz="2400" dirty="0">
                <a:latin typeface="+mj-lt"/>
              </a:rPr>
              <a:t>- INT (internal),</a:t>
            </a:r>
          </a:p>
          <a:p>
            <a:r>
              <a:rPr lang="en-SG" sz="2400" dirty="0">
                <a:latin typeface="+mj-lt"/>
              </a:rPr>
              <a:t>- </a:t>
            </a:r>
            <a:r>
              <a:rPr lang="en-SG" sz="2400" dirty="0" err="1">
                <a:latin typeface="+mj-lt"/>
              </a:rPr>
              <a:t>SoC</a:t>
            </a:r>
            <a:r>
              <a:rPr lang="en-SG" sz="2400" dirty="0">
                <a:latin typeface="+mj-lt"/>
              </a:rPr>
              <a:t> (remaining miscellany).</a:t>
            </a:r>
          </a:p>
        </p:txBody>
      </p:sp>
    </p:spTree>
    <p:extLst>
      <p:ext uri="{BB962C8B-B14F-4D97-AF65-F5344CB8AC3E}">
        <p14:creationId xmlns:p14="http://schemas.microsoft.com/office/powerpoint/2010/main" val="2710724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6FAEEE-D619-4E65-A0EF-E650D0B3166A}" type="slidenum">
              <a:rPr lang="en-US" smtClean="0"/>
              <a:t>53</a:t>
            </a:fld>
            <a:endParaRPr lang="en-US"/>
          </a:p>
        </p:txBody>
      </p:sp>
      <p:pic>
        <p:nvPicPr>
          <p:cNvPr id="4" name="Picture 3"/>
          <p:cNvPicPr>
            <a:picLocks noChangeAspect="1"/>
          </p:cNvPicPr>
          <p:nvPr/>
        </p:nvPicPr>
        <p:blipFill>
          <a:blip r:embed="rId2"/>
          <a:stretch>
            <a:fillRect/>
          </a:stretch>
        </p:blipFill>
        <p:spPr>
          <a:xfrm>
            <a:off x="2369127" y="1217448"/>
            <a:ext cx="7194204" cy="5138902"/>
          </a:xfrm>
          <a:prstGeom prst="rect">
            <a:avLst/>
          </a:prstGeom>
        </p:spPr>
      </p:pic>
      <p:sp>
        <p:nvSpPr>
          <p:cNvPr id="5" name="TextBox 4"/>
          <p:cNvSpPr txBox="1"/>
          <p:nvPr/>
        </p:nvSpPr>
        <p:spPr>
          <a:xfrm>
            <a:off x="1129145" y="200859"/>
            <a:ext cx="9933709" cy="707886"/>
          </a:xfrm>
          <a:prstGeom prst="rect">
            <a:avLst/>
          </a:prstGeom>
          <a:noFill/>
        </p:spPr>
        <p:txBody>
          <a:bodyPr wrap="square" rtlCol="0">
            <a:spAutoFit/>
          </a:bodyPr>
          <a:lstStyle/>
          <a:p>
            <a:r>
              <a:rPr lang="en-US" sz="4000" dirty="0"/>
              <a:t>Mobile phones: Gaming (No network traffic)</a:t>
            </a:r>
            <a:r>
              <a:rPr lang="en-US" dirty="0"/>
              <a:t> </a:t>
            </a:r>
            <a:endParaRPr lang="en-SG" dirty="0"/>
          </a:p>
        </p:txBody>
      </p:sp>
    </p:spTree>
    <p:extLst>
      <p:ext uri="{BB962C8B-B14F-4D97-AF65-F5344CB8AC3E}">
        <p14:creationId xmlns:p14="http://schemas.microsoft.com/office/powerpoint/2010/main" val="1513279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6FAEEE-D619-4E65-A0EF-E650D0B3166A}" type="slidenum">
              <a:rPr lang="en-US" smtClean="0"/>
              <a:t>54</a:t>
            </a:fld>
            <a:endParaRPr lang="en-US"/>
          </a:p>
        </p:txBody>
      </p:sp>
      <p:pic>
        <p:nvPicPr>
          <p:cNvPr id="4" name="Picture 3"/>
          <p:cNvPicPr>
            <a:picLocks noChangeAspect="1"/>
          </p:cNvPicPr>
          <p:nvPr/>
        </p:nvPicPr>
        <p:blipFill>
          <a:blip r:embed="rId2"/>
          <a:stretch>
            <a:fillRect/>
          </a:stretch>
        </p:blipFill>
        <p:spPr>
          <a:xfrm>
            <a:off x="2923039" y="1374841"/>
            <a:ext cx="6733714" cy="5164071"/>
          </a:xfrm>
          <a:prstGeom prst="rect">
            <a:avLst/>
          </a:prstGeom>
        </p:spPr>
      </p:pic>
      <p:sp>
        <p:nvSpPr>
          <p:cNvPr id="5" name="TextBox 4"/>
          <p:cNvSpPr txBox="1"/>
          <p:nvPr/>
        </p:nvSpPr>
        <p:spPr>
          <a:xfrm>
            <a:off x="834044" y="161667"/>
            <a:ext cx="10911705" cy="707886"/>
          </a:xfrm>
          <a:prstGeom prst="rect">
            <a:avLst/>
          </a:prstGeom>
          <a:noFill/>
        </p:spPr>
        <p:txBody>
          <a:bodyPr wrap="none" rtlCol="0">
            <a:spAutoFit/>
          </a:bodyPr>
          <a:lstStyle/>
          <a:p>
            <a:r>
              <a:rPr lang="en-US" sz="4000" dirty="0"/>
              <a:t>Mobile phones: Video Playback (No network traffic)</a:t>
            </a:r>
            <a:endParaRPr lang="en-SG" sz="4000" dirty="0"/>
          </a:p>
        </p:txBody>
      </p:sp>
    </p:spTree>
    <p:extLst>
      <p:ext uri="{BB962C8B-B14F-4D97-AF65-F5344CB8AC3E}">
        <p14:creationId xmlns:p14="http://schemas.microsoft.com/office/powerpoint/2010/main" val="1634949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6FAEEE-D619-4E65-A0EF-E650D0B3166A}" type="slidenum">
              <a:rPr lang="en-US" smtClean="0"/>
              <a:t>55</a:t>
            </a:fld>
            <a:endParaRPr lang="en-US"/>
          </a:p>
        </p:txBody>
      </p:sp>
      <p:pic>
        <p:nvPicPr>
          <p:cNvPr id="4" name="Picture 3"/>
          <p:cNvPicPr>
            <a:picLocks noChangeAspect="1"/>
          </p:cNvPicPr>
          <p:nvPr/>
        </p:nvPicPr>
        <p:blipFill>
          <a:blip r:embed="rId2"/>
          <a:stretch>
            <a:fillRect/>
          </a:stretch>
        </p:blipFill>
        <p:spPr>
          <a:xfrm>
            <a:off x="2910306" y="1525760"/>
            <a:ext cx="6982364" cy="4685819"/>
          </a:xfrm>
          <a:prstGeom prst="rect">
            <a:avLst/>
          </a:prstGeom>
        </p:spPr>
      </p:pic>
      <p:sp>
        <p:nvSpPr>
          <p:cNvPr id="5" name="TextBox 4"/>
          <p:cNvSpPr txBox="1"/>
          <p:nvPr/>
        </p:nvSpPr>
        <p:spPr>
          <a:xfrm>
            <a:off x="2277294" y="331446"/>
            <a:ext cx="8248388" cy="769441"/>
          </a:xfrm>
          <a:prstGeom prst="rect">
            <a:avLst/>
          </a:prstGeom>
          <a:noFill/>
        </p:spPr>
        <p:txBody>
          <a:bodyPr wrap="square" rtlCol="0">
            <a:spAutoFit/>
          </a:bodyPr>
          <a:lstStyle/>
          <a:p>
            <a:r>
              <a:rPr lang="en-US" sz="4400" dirty="0"/>
              <a:t>Mobile phones: Voice Call vs. SMS</a:t>
            </a:r>
            <a:endParaRPr lang="en-SG" sz="4400" dirty="0"/>
          </a:p>
        </p:txBody>
      </p:sp>
    </p:spTree>
    <p:extLst>
      <p:ext uri="{BB962C8B-B14F-4D97-AF65-F5344CB8AC3E}">
        <p14:creationId xmlns:p14="http://schemas.microsoft.com/office/powerpoint/2010/main" val="2997715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6FAEEE-D619-4E65-A0EF-E650D0B3166A}" type="slidenum">
              <a:rPr lang="en-US" smtClean="0"/>
              <a:t>56</a:t>
            </a:fld>
            <a:endParaRPr lang="en-US"/>
          </a:p>
        </p:txBody>
      </p:sp>
      <p:pic>
        <p:nvPicPr>
          <p:cNvPr id="5" name="Picture 4"/>
          <p:cNvPicPr>
            <a:picLocks noChangeAspect="1"/>
          </p:cNvPicPr>
          <p:nvPr/>
        </p:nvPicPr>
        <p:blipFill>
          <a:blip r:embed="rId2"/>
          <a:stretch>
            <a:fillRect/>
          </a:stretch>
        </p:blipFill>
        <p:spPr>
          <a:xfrm>
            <a:off x="2634622" y="1277540"/>
            <a:ext cx="7792019" cy="5175846"/>
          </a:xfrm>
          <a:prstGeom prst="rect">
            <a:avLst/>
          </a:prstGeom>
        </p:spPr>
      </p:pic>
      <p:sp>
        <p:nvSpPr>
          <p:cNvPr id="6" name="TextBox 5"/>
          <p:cNvSpPr txBox="1"/>
          <p:nvPr/>
        </p:nvSpPr>
        <p:spPr>
          <a:xfrm>
            <a:off x="2349474" y="240010"/>
            <a:ext cx="8362314" cy="769441"/>
          </a:xfrm>
          <a:prstGeom prst="rect">
            <a:avLst/>
          </a:prstGeom>
          <a:noFill/>
        </p:spPr>
        <p:txBody>
          <a:bodyPr wrap="square" rtlCol="0">
            <a:spAutoFit/>
          </a:bodyPr>
          <a:lstStyle/>
          <a:p>
            <a:r>
              <a:rPr lang="en-US" sz="4400" dirty="0"/>
              <a:t>Mobile phones: Web Browsing</a:t>
            </a:r>
            <a:endParaRPr lang="en-SG" sz="4400" dirty="0"/>
          </a:p>
        </p:txBody>
      </p:sp>
    </p:spTree>
    <p:extLst>
      <p:ext uri="{BB962C8B-B14F-4D97-AF65-F5344CB8AC3E}">
        <p14:creationId xmlns:p14="http://schemas.microsoft.com/office/powerpoint/2010/main" val="6161274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6FAEEE-D619-4E65-A0EF-E650D0B3166A}" type="slidenum">
              <a:rPr lang="en-US" smtClean="0"/>
              <a:t>57</a:t>
            </a:fld>
            <a:endParaRPr lang="en-US"/>
          </a:p>
        </p:txBody>
      </p:sp>
      <p:pic>
        <p:nvPicPr>
          <p:cNvPr id="5" name="Picture 4"/>
          <p:cNvPicPr>
            <a:picLocks noChangeAspect="1"/>
          </p:cNvPicPr>
          <p:nvPr/>
        </p:nvPicPr>
        <p:blipFill>
          <a:blip r:embed="rId2"/>
          <a:stretch>
            <a:fillRect/>
          </a:stretch>
        </p:blipFill>
        <p:spPr>
          <a:xfrm>
            <a:off x="673485" y="2688551"/>
            <a:ext cx="5680862" cy="3015828"/>
          </a:xfrm>
          <a:prstGeom prst="rect">
            <a:avLst/>
          </a:prstGeom>
        </p:spPr>
      </p:pic>
      <p:pic>
        <p:nvPicPr>
          <p:cNvPr id="6" name="Picture 5"/>
          <p:cNvPicPr>
            <a:picLocks noChangeAspect="1"/>
          </p:cNvPicPr>
          <p:nvPr/>
        </p:nvPicPr>
        <p:blipFill>
          <a:blip r:embed="rId3"/>
          <a:stretch>
            <a:fillRect/>
          </a:stretch>
        </p:blipFill>
        <p:spPr>
          <a:xfrm>
            <a:off x="6492891" y="3048769"/>
            <a:ext cx="5610498" cy="1949027"/>
          </a:xfrm>
          <a:prstGeom prst="rect">
            <a:avLst/>
          </a:prstGeom>
        </p:spPr>
      </p:pic>
      <p:sp>
        <p:nvSpPr>
          <p:cNvPr id="7" name="TextBox 6"/>
          <p:cNvSpPr txBox="1"/>
          <p:nvPr/>
        </p:nvSpPr>
        <p:spPr>
          <a:xfrm>
            <a:off x="3213059" y="568290"/>
            <a:ext cx="6559665" cy="769441"/>
          </a:xfrm>
          <a:prstGeom prst="rect">
            <a:avLst/>
          </a:prstGeom>
          <a:noFill/>
        </p:spPr>
        <p:txBody>
          <a:bodyPr wrap="square" rtlCol="0">
            <a:spAutoFit/>
          </a:bodyPr>
          <a:lstStyle/>
          <a:p>
            <a:r>
              <a:rPr lang="en-US" sz="4400" dirty="0"/>
              <a:t>Mobile phones: Sensors</a:t>
            </a:r>
            <a:endParaRPr lang="en-SG" sz="4400" dirty="0"/>
          </a:p>
        </p:txBody>
      </p:sp>
    </p:spTree>
    <p:extLst>
      <p:ext uri="{BB962C8B-B14F-4D97-AF65-F5344CB8AC3E}">
        <p14:creationId xmlns:p14="http://schemas.microsoft.com/office/powerpoint/2010/main" val="174336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C6FAEEE-D619-4E65-A0EF-E650D0B3166A}" type="slidenum">
              <a:rPr lang="en-US" smtClean="0"/>
              <a:t>58</a:t>
            </a:fld>
            <a:endParaRPr lang="en-US"/>
          </a:p>
        </p:txBody>
      </p:sp>
      <p:pic>
        <p:nvPicPr>
          <p:cNvPr id="4" name="Picture 3"/>
          <p:cNvPicPr>
            <a:picLocks noChangeAspect="1"/>
          </p:cNvPicPr>
          <p:nvPr/>
        </p:nvPicPr>
        <p:blipFill>
          <a:blip r:embed="rId2"/>
          <a:stretch>
            <a:fillRect/>
          </a:stretch>
        </p:blipFill>
        <p:spPr>
          <a:xfrm>
            <a:off x="1535513" y="1558760"/>
            <a:ext cx="9533515" cy="4090200"/>
          </a:xfrm>
          <a:prstGeom prst="rect">
            <a:avLst/>
          </a:prstGeom>
        </p:spPr>
      </p:pic>
      <p:sp>
        <p:nvSpPr>
          <p:cNvPr id="5" name="TextBox 4"/>
          <p:cNvSpPr txBox="1"/>
          <p:nvPr/>
        </p:nvSpPr>
        <p:spPr>
          <a:xfrm>
            <a:off x="1186856" y="666750"/>
            <a:ext cx="9818288" cy="707886"/>
          </a:xfrm>
          <a:prstGeom prst="rect">
            <a:avLst/>
          </a:prstGeom>
          <a:noFill/>
        </p:spPr>
        <p:txBody>
          <a:bodyPr wrap="square" rtlCol="0">
            <a:spAutoFit/>
          </a:bodyPr>
          <a:lstStyle/>
          <a:p>
            <a:r>
              <a:rPr lang="en-US" sz="4000" dirty="0"/>
              <a:t>Mobile phones: maximum power </a:t>
            </a:r>
            <a:r>
              <a:rPr lang="en-US" sz="4000" dirty="0" err="1"/>
              <a:t>cosumption</a:t>
            </a:r>
            <a:endParaRPr lang="en-SG" sz="4000" dirty="0"/>
          </a:p>
        </p:txBody>
      </p:sp>
    </p:spTree>
    <p:extLst>
      <p:ext uri="{BB962C8B-B14F-4D97-AF65-F5344CB8AC3E}">
        <p14:creationId xmlns:p14="http://schemas.microsoft.com/office/powerpoint/2010/main" val="1681168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a:xfrm>
            <a:off x="1295400" y="241300"/>
            <a:ext cx="9601200" cy="1485900"/>
          </a:xfrm>
        </p:spPr>
        <p:txBody>
          <a:bodyPr/>
          <a:lstStyle/>
          <a:p>
            <a:r>
              <a:rPr lang="en-US" dirty="0"/>
              <a:t>Battery technology, capacity, and density</a:t>
            </a:r>
          </a:p>
        </p:txBody>
      </p:sp>
      <p:graphicFrame>
        <p:nvGraphicFramePr>
          <p:cNvPr id="698398" name="Group 30"/>
          <p:cNvGraphicFramePr>
            <a:graphicFrameLocks noGrp="1"/>
          </p:cNvGraphicFramePr>
          <p:nvPr>
            <p:extLst>
              <p:ext uri="{D42A27DB-BD31-4B8C-83A1-F6EECF244321}">
                <p14:modId xmlns:p14="http://schemas.microsoft.com/office/powerpoint/2010/main" val="826366414"/>
              </p:ext>
            </p:extLst>
          </p:nvPr>
        </p:nvGraphicFramePr>
        <p:xfrm>
          <a:off x="2549076" y="1784053"/>
          <a:ext cx="8008088" cy="4166864"/>
        </p:xfrm>
        <a:graphic>
          <a:graphicData uri="http://schemas.openxmlformats.org/drawingml/2006/table">
            <a:tbl>
              <a:tblPr/>
              <a:tblGrid>
                <a:gridCol w="4004044">
                  <a:extLst>
                    <a:ext uri="{9D8B030D-6E8A-4147-A177-3AD203B41FA5}">
                      <a16:colId xmlns:a16="http://schemas.microsoft.com/office/drawing/2014/main" val="20000"/>
                    </a:ext>
                  </a:extLst>
                </a:gridCol>
                <a:gridCol w="4004044">
                  <a:extLst>
                    <a:ext uri="{9D8B030D-6E8A-4147-A177-3AD203B41FA5}">
                      <a16:colId xmlns:a16="http://schemas.microsoft.com/office/drawing/2014/main" val="20001"/>
                    </a:ext>
                  </a:extLst>
                </a:gridCol>
              </a:tblGrid>
              <a:tr h="71616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dirty="0">
                          <a:ln>
                            <a:noFill/>
                          </a:ln>
                          <a:solidFill>
                            <a:schemeClr val="tx1"/>
                          </a:solidFill>
                          <a:effectLst/>
                          <a:latin typeface="Tahoma" pitchFamily="34" charset="0"/>
                        </a:rPr>
                        <a:t>Battery Technology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1" i="0" u="none" strike="noStrike" cap="none" normalizeH="0" baseline="0" dirty="0">
                          <a:ln>
                            <a:noFill/>
                          </a:ln>
                          <a:solidFill>
                            <a:schemeClr val="tx1"/>
                          </a:solidFill>
                          <a:effectLst/>
                          <a:latin typeface="Tahoma" pitchFamily="34" charset="0"/>
                        </a:rPr>
                        <a:t>Watt hours/gram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616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ahoma" pitchFamily="34" charset="0"/>
                        </a:rPr>
                        <a:t>Lithium-Ions in chemical batteries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ahoma"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605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ahoma" pitchFamily="34" charset="0"/>
                        </a:rPr>
                        <a:t>Methanol in fuel cell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ahoma"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616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ahoma" pitchFamily="34" charset="0"/>
                        </a:rPr>
                        <a:t>Tritium in nuclear batteries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ahoma" pitchFamily="34" charset="0"/>
                        </a:rPr>
                        <a:t>850.0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616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ahoma" pitchFamily="34" charset="0"/>
                        </a:rPr>
                        <a:t>Polonium-210 in nuclear batteries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tx1"/>
                          </a:solidFill>
                          <a:effectLst/>
                          <a:latin typeface="Tahoma" pitchFamily="34" charset="0"/>
                        </a:rPr>
                        <a:t>57000.0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5C6FAEEE-D619-4E65-A0EF-E650D0B3166A}" type="slidenum">
              <a:rPr lang="en-US" smtClean="0"/>
              <a:t>59</a:t>
            </a:fld>
            <a:endParaRPr lang="en-US"/>
          </a:p>
        </p:txBody>
      </p:sp>
      <p:sp>
        <p:nvSpPr>
          <p:cNvPr id="3" name="Rectangle 2">
            <a:extLst>
              <a:ext uri="{FF2B5EF4-FFF2-40B4-BE49-F238E27FC236}">
                <a16:creationId xmlns:a16="http://schemas.microsoft.com/office/drawing/2014/main" id="{42D25CF0-D933-4D29-87D1-9B379A2243AE}"/>
              </a:ext>
            </a:extLst>
          </p:cNvPr>
          <p:cNvSpPr/>
          <p:nvPr/>
        </p:nvSpPr>
        <p:spPr>
          <a:xfrm>
            <a:off x="1295400" y="6299497"/>
            <a:ext cx="10210801" cy="307777"/>
          </a:xfrm>
          <a:prstGeom prst="rect">
            <a:avLst/>
          </a:prstGeom>
        </p:spPr>
        <p:txBody>
          <a:bodyPr wrap="square">
            <a:spAutoFit/>
          </a:bodyPr>
          <a:lstStyle/>
          <a:p>
            <a:pPr marL="342900" lvl="1" indent="-342900">
              <a:buClr>
                <a:schemeClr val="folHlink"/>
              </a:buClr>
              <a:buSzPct val="60000"/>
            </a:pPr>
            <a:r>
              <a:rPr lang="en-US" sz="1400" dirty="0"/>
              <a:t>Thomas </a:t>
            </a:r>
            <a:r>
              <a:rPr lang="en-US" sz="1400" dirty="0" err="1"/>
              <a:t>Haenselmann</a:t>
            </a:r>
            <a:r>
              <a:rPr lang="en-US" sz="1400" dirty="0"/>
              <a:t>, Wireless Sensor Networks: Design Principles for Scattered Systems, </a:t>
            </a:r>
            <a:r>
              <a:rPr lang="en-US" sz="1400" dirty="0" err="1"/>
              <a:t>Oldenbourg</a:t>
            </a:r>
            <a:r>
              <a:rPr lang="en-US" sz="1400" dirty="0"/>
              <a:t> Verlag, 2011.</a:t>
            </a:r>
          </a:p>
        </p:txBody>
      </p:sp>
    </p:spTree>
    <p:extLst>
      <p:ext uri="{BB962C8B-B14F-4D97-AF65-F5344CB8AC3E}">
        <p14:creationId xmlns:p14="http://schemas.microsoft.com/office/powerpoint/2010/main" val="227001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4081510"/>
          </a:xfrm>
        </p:spPr>
        <p:txBody>
          <a:bodyPr>
            <a:normAutofit/>
          </a:bodyPr>
          <a:lstStyle/>
          <a:p>
            <a:pPr marL="514350" indent="-514350">
              <a:buAutoNum type="arabicPeriod"/>
            </a:pPr>
            <a:r>
              <a:rPr lang="en-US" b="1" dirty="0"/>
              <a:t>Review: last few lecture’s topics </a:t>
            </a:r>
          </a:p>
          <a:p>
            <a:pPr marL="514350" indent="-514350">
              <a:buAutoNum type="arabicPeriod"/>
            </a:pPr>
            <a:r>
              <a:rPr lang="en-US" dirty="0">
                <a:latin typeface="+mj-lt"/>
              </a:rPr>
              <a:t>Battery-life, lifespan consumption calculation</a:t>
            </a:r>
          </a:p>
          <a:p>
            <a:pPr marL="514350" indent="-514350">
              <a:buAutoNum type="arabicPeriod"/>
            </a:pPr>
            <a:r>
              <a:rPr lang="en-US" dirty="0">
                <a:latin typeface="+mj-lt"/>
              </a:rPr>
              <a:t>Power consumption for wireless networking</a:t>
            </a:r>
          </a:p>
          <a:p>
            <a:pPr marL="514350" indent="-514350">
              <a:buAutoNum type="arabicPeriod"/>
            </a:pPr>
            <a:r>
              <a:rPr lang="en-US" dirty="0">
                <a:latin typeface="+mj-lt"/>
              </a:rPr>
              <a:t>Case study: Mobile phones</a:t>
            </a:r>
          </a:p>
          <a:p>
            <a:pPr marL="514350" indent="-514350">
              <a:buAutoNum type="arabicPeriod"/>
            </a:pPr>
            <a:r>
              <a:rPr lang="en-US" dirty="0">
                <a:latin typeface="+mj-lt"/>
              </a:rPr>
              <a:t>Example: IoT platform (sensor mote)</a:t>
            </a:r>
          </a:p>
          <a:p>
            <a:pPr marL="514350" indent="-514350">
              <a:buAutoNum type="arabicPeriod"/>
            </a:pPr>
            <a:r>
              <a:rPr lang="en-US" dirty="0">
                <a:latin typeface="+mj-lt"/>
              </a:rPr>
              <a:t>Low-Power Wireless Transmission using Backscatter Communication</a:t>
            </a:r>
          </a:p>
          <a:p>
            <a:pPr marL="514350" indent="-514350">
              <a:buAutoNum type="arabicPeriod"/>
            </a:pPr>
            <a:r>
              <a:rPr lang="en-US" dirty="0">
                <a:latin typeface="+mj-lt"/>
              </a:rPr>
              <a:t>Long-range backscatter communication</a:t>
            </a:r>
          </a:p>
          <a:p>
            <a:pPr marL="514350" indent="-514350">
              <a:buAutoNum type="arabicPeriod"/>
            </a:pPr>
            <a:r>
              <a:rPr lang="en-US" dirty="0">
                <a:latin typeface="+mj-lt"/>
              </a:rPr>
              <a:t>Battery-free devices and rest</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1695623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Example: IoT Platform Calculation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551866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465615" y="388088"/>
            <a:ext cx="10430985" cy="1485900"/>
          </a:xfrm>
        </p:spPr>
        <p:txBody>
          <a:bodyPr>
            <a:normAutofit/>
          </a:bodyPr>
          <a:lstStyle/>
          <a:p>
            <a:r>
              <a:rPr lang="en-US" dirty="0"/>
              <a:t>Energy consumption/Lifetime for a IoT device </a:t>
            </a:r>
          </a:p>
        </p:txBody>
      </p:sp>
      <p:sp>
        <p:nvSpPr>
          <p:cNvPr id="700419" name="Rectangle 3"/>
          <p:cNvSpPr>
            <a:spLocks noGrp="1" noChangeArrowheads="1"/>
          </p:cNvSpPr>
          <p:nvPr>
            <p:ph type="body" idx="1"/>
          </p:nvPr>
        </p:nvSpPr>
        <p:spPr>
          <a:xfrm>
            <a:off x="532933" y="1873988"/>
            <a:ext cx="10668467" cy="4349012"/>
          </a:xfrm>
        </p:spPr>
        <p:txBody>
          <a:bodyPr/>
          <a:lstStyle/>
          <a:p>
            <a:r>
              <a:rPr lang="en-US" sz="2800" dirty="0">
                <a:latin typeface="+mj-lt"/>
              </a:rPr>
              <a:t>Sample values</a:t>
            </a:r>
          </a:p>
          <a:p>
            <a:pPr lvl="1"/>
            <a:r>
              <a:rPr lang="en-US" sz="2800" dirty="0">
                <a:latin typeface="+mj-lt"/>
              </a:rPr>
              <a:t>Basic Energy consumption		: 10mA</a:t>
            </a:r>
          </a:p>
          <a:p>
            <a:pPr lvl="1"/>
            <a:r>
              <a:rPr lang="en-US" sz="2800" dirty="0">
                <a:latin typeface="+mj-lt"/>
              </a:rPr>
              <a:t>Transmitting	(PTX)			: 20mA</a:t>
            </a:r>
          </a:p>
          <a:p>
            <a:pPr lvl="1"/>
            <a:r>
              <a:rPr lang="en-US" sz="2800" dirty="0">
                <a:latin typeface="+mj-lt"/>
              </a:rPr>
              <a:t>Receiving (PRX)			: 10mA</a:t>
            </a:r>
          </a:p>
          <a:p>
            <a:pPr lvl="1"/>
            <a:r>
              <a:rPr lang="en-US" sz="2800" dirty="0">
                <a:latin typeface="+mj-lt"/>
              </a:rPr>
              <a:t>Sleeping				: 0.1mA</a:t>
            </a:r>
          </a:p>
          <a:p>
            <a:r>
              <a:rPr lang="en-US" sz="2800" dirty="0">
                <a:latin typeface="+mj-lt"/>
              </a:rPr>
              <a:t>Battery = 2 (1.5V) AA batteries, each provides </a:t>
            </a:r>
            <a:r>
              <a:rPr lang="en-US" sz="2800" u="sng" dirty="0">
                <a:latin typeface="+mj-lt"/>
              </a:rPr>
              <a:t>2300 </a:t>
            </a:r>
            <a:r>
              <a:rPr lang="en-US" sz="2800" u="sng" dirty="0" err="1">
                <a:latin typeface="+mj-lt"/>
              </a:rPr>
              <a:t>mAh</a:t>
            </a:r>
            <a:endParaRPr lang="en-US" sz="2800" u="sng" dirty="0">
              <a:latin typeface="+mj-lt"/>
            </a:endParaRPr>
          </a:p>
          <a:p>
            <a:pPr lvl="1"/>
            <a:r>
              <a:rPr lang="en-US" sz="2800" dirty="0">
                <a:latin typeface="+mj-lt"/>
              </a:rPr>
              <a:t>Total battery power = 2 * 1.5 * 2.3 = </a:t>
            </a:r>
            <a:r>
              <a:rPr lang="en-US" sz="2800" u="sng" dirty="0">
                <a:latin typeface="+mj-lt"/>
              </a:rPr>
              <a:t>6.9Wh</a:t>
            </a:r>
            <a:r>
              <a:rPr lang="en-US" sz="2800" dirty="0">
                <a:latin typeface="+mj-lt"/>
              </a:rPr>
              <a:t>  </a:t>
            </a:r>
            <a:r>
              <a:rPr lang="en-US" dirty="0"/>
              <a:t>		 </a:t>
            </a:r>
          </a:p>
        </p:txBody>
      </p:sp>
      <p:sp>
        <p:nvSpPr>
          <p:cNvPr id="2" name="Slide Number Placeholder 1"/>
          <p:cNvSpPr>
            <a:spLocks noGrp="1"/>
          </p:cNvSpPr>
          <p:nvPr>
            <p:ph type="sldNum" sz="quarter" idx="12"/>
          </p:nvPr>
        </p:nvSpPr>
        <p:spPr/>
        <p:txBody>
          <a:bodyPr/>
          <a:lstStyle/>
          <a:p>
            <a:fld id="{5C6FAEEE-D619-4E65-A0EF-E650D0B3166A}" type="slidenum">
              <a:rPr lang="en-US" smtClean="0"/>
              <a:t>61</a:t>
            </a:fld>
            <a:endParaRPr lang="en-US"/>
          </a:p>
        </p:txBody>
      </p:sp>
    </p:spTree>
    <p:extLst>
      <p:ext uri="{BB962C8B-B14F-4D97-AF65-F5344CB8AC3E}">
        <p14:creationId xmlns:p14="http://schemas.microsoft.com/office/powerpoint/2010/main" val="946964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r>
              <a:rPr lang="en-US" dirty="0"/>
              <a:t>Energy consumption/Lifetime for a IoT device  </a:t>
            </a:r>
          </a:p>
        </p:txBody>
      </p:sp>
      <p:sp>
        <p:nvSpPr>
          <p:cNvPr id="702467" name="Rectangle 3"/>
          <p:cNvSpPr>
            <a:spLocks noGrp="1" noChangeArrowheads="1"/>
          </p:cNvSpPr>
          <p:nvPr>
            <p:ph type="body" idx="1"/>
          </p:nvPr>
        </p:nvSpPr>
        <p:spPr>
          <a:xfrm>
            <a:off x="908790" y="1599084"/>
            <a:ext cx="8895610" cy="4684713"/>
          </a:xfrm>
        </p:spPr>
        <p:txBody>
          <a:bodyPr>
            <a:normAutofit/>
          </a:bodyPr>
          <a:lstStyle/>
          <a:p>
            <a:r>
              <a:rPr lang="en-US" sz="2400" dirty="0">
                <a:latin typeface="+mj-lt"/>
              </a:rPr>
              <a:t>Clock is 10MHz</a:t>
            </a:r>
          </a:p>
          <a:p>
            <a:pPr lvl="1"/>
            <a:r>
              <a:rPr lang="en-US" sz="2400" dirty="0">
                <a:latin typeface="+mj-lt"/>
              </a:rPr>
              <a:t>1 clock cycle = 0.1ms		</a:t>
            </a:r>
          </a:p>
          <a:p>
            <a:r>
              <a:rPr lang="en-US" sz="2400" dirty="0">
                <a:latin typeface="+mj-lt"/>
              </a:rPr>
              <a:t>Assume </a:t>
            </a:r>
          </a:p>
          <a:p>
            <a:pPr lvl="1"/>
            <a:r>
              <a:rPr lang="en-US" sz="2400" dirty="0">
                <a:latin typeface="+mj-lt"/>
              </a:rPr>
              <a:t>average instructions takes 4 clock cycles</a:t>
            </a:r>
          </a:p>
          <a:p>
            <a:pPr lvl="1"/>
            <a:r>
              <a:rPr lang="en-US" sz="2400" dirty="0">
                <a:latin typeface="+mj-lt"/>
              </a:rPr>
              <a:t>task takes 5000 instructions </a:t>
            </a:r>
          </a:p>
          <a:p>
            <a:r>
              <a:rPr lang="en-US" sz="2400" dirty="0">
                <a:latin typeface="+mj-lt"/>
              </a:rPr>
              <a:t>Time taken = 4 * 5000 * 0.1 = 2ms </a:t>
            </a:r>
          </a:p>
          <a:p>
            <a:r>
              <a:rPr lang="en-US" sz="2400" dirty="0">
                <a:latin typeface="+mj-lt"/>
              </a:rPr>
              <a:t>Current drawn </a:t>
            </a:r>
          </a:p>
          <a:p>
            <a:pPr marL="457200" lvl="1" indent="0">
              <a:buNone/>
            </a:pPr>
            <a:r>
              <a:rPr lang="en-US" sz="2400" dirty="0">
                <a:latin typeface="+mj-lt"/>
              </a:rPr>
              <a:t>= Current * Time </a:t>
            </a:r>
          </a:p>
          <a:p>
            <a:pPr marL="457200" lvl="1" indent="0">
              <a:buNone/>
            </a:pPr>
            <a:r>
              <a:rPr lang="en-US" sz="2400" dirty="0">
                <a:latin typeface="+mj-lt"/>
              </a:rPr>
              <a:t>= 10 * 2 = </a:t>
            </a:r>
            <a:r>
              <a:rPr lang="en-US" sz="2400" u="sng" dirty="0">
                <a:latin typeface="+mj-lt"/>
              </a:rPr>
              <a:t>0.02mAs</a:t>
            </a:r>
          </a:p>
          <a:p>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62</a:t>
            </a:fld>
            <a:endParaRPr lang="en-US"/>
          </a:p>
        </p:txBody>
      </p:sp>
    </p:spTree>
    <p:extLst>
      <p:ext uri="{BB962C8B-B14F-4D97-AF65-F5344CB8AC3E}">
        <p14:creationId xmlns:p14="http://schemas.microsoft.com/office/powerpoint/2010/main" val="4114471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title"/>
          </p:nvPr>
        </p:nvSpPr>
        <p:spPr/>
        <p:txBody>
          <a:bodyPr/>
          <a:lstStyle/>
          <a:p>
            <a:r>
              <a:rPr lang="en-US" dirty="0"/>
              <a:t>Energy consumption/Lifetime for a IoT device </a:t>
            </a:r>
          </a:p>
        </p:txBody>
      </p:sp>
      <p:sp>
        <p:nvSpPr>
          <p:cNvPr id="703491" name="Rectangle 3"/>
          <p:cNvSpPr>
            <a:spLocks noGrp="1" noChangeArrowheads="1"/>
          </p:cNvSpPr>
          <p:nvPr>
            <p:ph type="body" idx="1"/>
          </p:nvPr>
        </p:nvSpPr>
        <p:spPr>
          <a:xfrm>
            <a:off x="838200" y="1714500"/>
            <a:ext cx="10134600" cy="4318000"/>
          </a:xfrm>
        </p:spPr>
        <p:txBody>
          <a:bodyPr>
            <a:normAutofit/>
          </a:bodyPr>
          <a:lstStyle/>
          <a:p>
            <a:r>
              <a:rPr lang="en-US" sz="2400" dirty="0">
                <a:latin typeface="+mj-lt"/>
              </a:rPr>
              <a:t>Bandwidth available 250kbps</a:t>
            </a:r>
          </a:p>
          <a:p>
            <a:r>
              <a:rPr lang="en-US" sz="2400" dirty="0">
                <a:latin typeface="+mj-lt"/>
              </a:rPr>
              <a:t>Total data transmitted = 50 bytes</a:t>
            </a:r>
          </a:p>
          <a:p>
            <a:r>
              <a:rPr lang="en-US" sz="2400" dirty="0">
                <a:latin typeface="+mj-lt"/>
              </a:rPr>
              <a:t>Time taken = (50 * 8)/250000 = 1.6ms</a:t>
            </a:r>
          </a:p>
          <a:p>
            <a:r>
              <a:rPr lang="en-US" sz="2400" dirty="0">
                <a:latin typeface="+mj-lt"/>
              </a:rPr>
              <a:t>Current drawn (transmit + CPU) = 30mA</a:t>
            </a:r>
          </a:p>
          <a:p>
            <a:r>
              <a:rPr lang="en-US" sz="2400" dirty="0">
                <a:latin typeface="+mj-lt"/>
              </a:rPr>
              <a:t>Current drawn </a:t>
            </a:r>
          </a:p>
          <a:p>
            <a:pPr marL="457200" lvl="1" indent="0">
              <a:buNone/>
            </a:pPr>
            <a:r>
              <a:rPr lang="en-US" sz="2400" dirty="0">
                <a:latin typeface="+mj-lt"/>
              </a:rPr>
              <a:t>= 30 * 1.6  </a:t>
            </a:r>
          </a:p>
          <a:p>
            <a:pPr marL="457200" lvl="1" indent="0">
              <a:buNone/>
            </a:pPr>
            <a:r>
              <a:rPr lang="en-US" sz="2400" dirty="0">
                <a:latin typeface="+mj-lt"/>
              </a:rPr>
              <a:t>= </a:t>
            </a:r>
            <a:r>
              <a:rPr lang="en-US" sz="2400" u="sng" dirty="0">
                <a:latin typeface="+mj-lt"/>
              </a:rPr>
              <a:t>0.048mAs</a:t>
            </a:r>
          </a:p>
        </p:txBody>
      </p:sp>
      <p:sp>
        <p:nvSpPr>
          <p:cNvPr id="2" name="Slide Number Placeholder 1"/>
          <p:cNvSpPr>
            <a:spLocks noGrp="1"/>
          </p:cNvSpPr>
          <p:nvPr>
            <p:ph type="sldNum" sz="quarter" idx="12"/>
          </p:nvPr>
        </p:nvSpPr>
        <p:spPr/>
        <p:txBody>
          <a:bodyPr/>
          <a:lstStyle/>
          <a:p>
            <a:fld id="{5C6FAEEE-D619-4E65-A0EF-E650D0B3166A}" type="slidenum">
              <a:rPr lang="en-US" smtClean="0"/>
              <a:t>63</a:t>
            </a:fld>
            <a:endParaRPr lang="en-US"/>
          </a:p>
        </p:txBody>
      </p:sp>
    </p:spTree>
    <p:extLst>
      <p:ext uri="{BB962C8B-B14F-4D97-AF65-F5344CB8AC3E}">
        <p14:creationId xmlns:p14="http://schemas.microsoft.com/office/powerpoint/2010/main" val="3418953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dirty="0"/>
              <a:t>Energy consumption/Lifetime for a IoT device </a:t>
            </a:r>
          </a:p>
        </p:txBody>
      </p:sp>
      <p:sp>
        <p:nvSpPr>
          <p:cNvPr id="704515" name="Rectangle 3"/>
          <p:cNvSpPr>
            <a:spLocks noGrp="1" noChangeArrowheads="1"/>
          </p:cNvSpPr>
          <p:nvPr>
            <p:ph type="body" idx="1"/>
          </p:nvPr>
        </p:nvSpPr>
        <p:spPr>
          <a:xfrm>
            <a:off x="939799" y="1744015"/>
            <a:ext cx="10414001" cy="4066309"/>
          </a:xfrm>
        </p:spPr>
        <p:txBody>
          <a:bodyPr>
            <a:normAutofit/>
          </a:bodyPr>
          <a:lstStyle/>
          <a:p>
            <a:pPr>
              <a:lnSpc>
                <a:spcPct val="150000"/>
              </a:lnSpc>
            </a:pPr>
            <a:r>
              <a:rPr lang="en-US" sz="2400" dirty="0">
                <a:latin typeface="+mj-lt"/>
              </a:rPr>
              <a:t>Duration of active period (compute + transmit) = 3.6ms</a:t>
            </a:r>
          </a:p>
          <a:p>
            <a:pPr>
              <a:lnSpc>
                <a:spcPct val="150000"/>
              </a:lnSpc>
            </a:pPr>
            <a:r>
              <a:rPr lang="en-US" sz="2400" dirty="0">
                <a:latin typeface="+mj-lt"/>
              </a:rPr>
              <a:t>Current drawn per cycle =  0.02 + 0.048 =  0.068mAs </a:t>
            </a:r>
          </a:p>
          <a:p>
            <a:pPr marL="0" indent="0">
              <a:lnSpc>
                <a:spcPct val="150000"/>
              </a:lnSpc>
              <a:buNone/>
            </a:pPr>
            <a:endParaRPr lang="en-US" sz="2400" dirty="0">
              <a:latin typeface="+mj-lt"/>
            </a:endParaRPr>
          </a:p>
          <a:p>
            <a:pPr>
              <a:lnSpc>
                <a:spcPct val="150000"/>
              </a:lnSpc>
            </a:pPr>
            <a:r>
              <a:rPr lang="en-US" sz="2400" dirty="0">
                <a:latin typeface="+mj-lt"/>
              </a:rPr>
              <a:t>Let sensor node operates </a:t>
            </a:r>
            <a:r>
              <a:rPr lang="en-US" sz="2400" b="1" u="sng" dirty="0">
                <a:latin typeface="+mj-lt"/>
              </a:rPr>
              <a:t>continuously</a:t>
            </a:r>
            <a:r>
              <a:rPr lang="en-US" sz="2400" dirty="0">
                <a:latin typeface="+mj-lt"/>
              </a:rPr>
              <a:t>:</a:t>
            </a:r>
          </a:p>
          <a:p>
            <a:pPr lvl="1">
              <a:lnSpc>
                <a:spcPct val="150000"/>
              </a:lnSpc>
            </a:pPr>
            <a:r>
              <a:rPr lang="en-US" sz="2400" dirty="0">
                <a:latin typeface="+mj-lt"/>
              </a:rPr>
              <a:t>Current drawn = 0.068 </a:t>
            </a:r>
            <a:r>
              <a:rPr lang="en-US" sz="2400" dirty="0" err="1">
                <a:latin typeface="+mj-lt"/>
              </a:rPr>
              <a:t>mAs</a:t>
            </a:r>
            <a:r>
              <a:rPr lang="en-US" sz="2400" dirty="0">
                <a:latin typeface="+mj-lt"/>
              </a:rPr>
              <a:t> /0.0036 = 18.89mAs</a:t>
            </a:r>
          </a:p>
          <a:p>
            <a:pPr lvl="1">
              <a:lnSpc>
                <a:spcPct val="150000"/>
              </a:lnSpc>
            </a:pPr>
            <a:r>
              <a:rPr lang="en-US" sz="2400" dirty="0">
                <a:latin typeface="+mj-lt"/>
              </a:rPr>
              <a:t>Lifetime = (2300*3600) </a:t>
            </a:r>
            <a:r>
              <a:rPr lang="en-US" sz="2400" dirty="0" err="1">
                <a:latin typeface="+mj-lt"/>
              </a:rPr>
              <a:t>mAs</a:t>
            </a:r>
            <a:r>
              <a:rPr lang="en-US" sz="2400" dirty="0">
                <a:latin typeface="+mj-lt"/>
              </a:rPr>
              <a:t> / 18.89 = 438,327s or 122hr or ~5days</a:t>
            </a:r>
          </a:p>
        </p:txBody>
      </p:sp>
      <p:sp>
        <p:nvSpPr>
          <p:cNvPr id="2" name="Slide Number Placeholder 1"/>
          <p:cNvSpPr>
            <a:spLocks noGrp="1"/>
          </p:cNvSpPr>
          <p:nvPr>
            <p:ph type="sldNum" sz="quarter" idx="12"/>
          </p:nvPr>
        </p:nvSpPr>
        <p:spPr/>
        <p:txBody>
          <a:bodyPr/>
          <a:lstStyle/>
          <a:p>
            <a:fld id="{5C6FAEEE-D619-4E65-A0EF-E650D0B3166A}" type="slidenum">
              <a:rPr lang="en-US" smtClean="0"/>
              <a:t>64</a:t>
            </a:fld>
            <a:endParaRPr lang="en-US"/>
          </a:p>
        </p:txBody>
      </p:sp>
    </p:spTree>
    <p:extLst>
      <p:ext uri="{BB962C8B-B14F-4D97-AF65-F5344CB8AC3E}">
        <p14:creationId xmlns:p14="http://schemas.microsoft.com/office/powerpoint/2010/main" val="915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dirty="0"/>
              <a:t>Energy consumption/Lifetime for a IoT device </a:t>
            </a:r>
          </a:p>
        </p:txBody>
      </p:sp>
      <p:sp>
        <p:nvSpPr>
          <p:cNvPr id="704515" name="Rectangle 3"/>
          <p:cNvSpPr>
            <a:spLocks noGrp="1" noChangeArrowheads="1"/>
          </p:cNvSpPr>
          <p:nvPr>
            <p:ph type="body" idx="1"/>
          </p:nvPr>
        </p:nvSpPr>
        <p:spPr>
          <a:xfrm>
            <a:off x="1235193" y="1428750"/>
            <a:ext cx="10374916" cy="4867846"/>
          </a:xfrm>
        </p:spPr>
        <p:txBody>
          <a:bodyPr>
            <a:normAutofit/>
          </a:bodyPr>
          <a:lstStyle/>
          <a:p>
            <a:pPr marL="457200" lvl="1" indent="0">
              <a:lnSpc>
                <a:spcPct val="90000"/>
              </a:lnSpc>
              <a:buNone/>
            </a:pPr>
            <a:endParaRPr lang="en-US" sz="2400" dirty="0">
              <a:latin typeface="+mj-lt"/>
            </a:endParaRPr>
          </a:p>
          <a:p>
            <a:pPr>
              <a:lnSpc>
                <a:spcPct val="150000"/>
              </a:lnSpc>
            </a:pPr>
            <a:r>
              <a:rPr lang="en-US" sz="2400" dirty="0">
                <a:latin typeface="+mj-lt"/>
              </a:rPr>
              <a:t>Let sensor node operates </a:t>
            </a:r>
            <a:r>
              <a:rPr lang="en-US" sz="2400" b="1" u="sng" dirty="0">
                <a:latin typeface="+mj-lt"/>
              </a:rPr>
              <a:t>once a second</a:t>
            </a:r>
          </a:p>
          <a:p>
            <a:pPr lvl="1">
              <a:lnSpc>
                <a:spcPct val="150000"/>
              </a:lnSpc>
            </a:pPr>
            <a:r>
              <a:rPr lang="en-US" sz="2400" dirty="0">
                <a:latin typeface="+mj-lt"/>
              </a:rPr>
              <a:t>Idle period = 0.9964s</a:t>
            </a:r>
          </a:p>
          <a:p>
            <a:pPr lvl="1">
              <a:lnSpc>
                <a:spcPct val="150000"/>
              </a:lnSpc>
            </a:pPr>
            <a:r>
              <a:rPr lang="en-US" sz="2400" dirty="0">
                <a:latin typeface="+mj-lt"/>
              </a:rPr>
              <a:t>Current drawn during idle period = 0.1 * 0.9964 = 0.09964mAs</a:t>
            </a:r>
          </a:p>
          <a:p>
            <a:pPr lvl="1">
              <a:lnSpc>
                <a:spcPct val="150000"/>
              </a:lnSpc>
            </a:pPr>
            <a:r>
              <a:rPr lang="en-US" sz="2400" dirty="0">
                <a:latin typeface="+mj-lt"/>
              </a:rPr>
              <a:t>Average current drawn (over 1 s) = 0.068 + 0.09964 = 0.1676mAs</a:t>
            </a:r>
          </a:p>
          <a:p>
            <a:pPr lvl="1">
              <a:lnSpc>
                <a:spcPct val="150000"/>
              </a:lnSpc>
            </a:pPr>
            <a:r>
              <a:rPr lang="en-US" sz="2400" dirty="0">
                <a:latin typeface="+mj-lt"/>
              </a:rPr>
              <a:t>Lifetime = (2300*3600) </a:t>
            </a:r>
            <a:r>
              <a:rPr lang="en-US" sz="2400" dirty="0" err="1">
                <a:latin typeface="+mj-lt"/>
              </a:rPr>
              <a:t>mAs</a:t>
            </a:r>
            <a:r>
              <a:rPr lang="en-US" sz="2400" dirty="0">
                <a:latin typeface="+mj-lt"/>
              </a:rPr>
              <a:t> / 0.1676 = 13,723hr or 572days</a:t>
            </a:r>
          </a:p>
          <a:p>
            <a:pPr marL="457200" lvl="1" indent="0">
              <a:lnSpc>
                <a:spcPct val="90000"/>
              </a:lnSpc>
              <a:buNone/>
            </a:pPr>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65</a:t>
            </a:fld>
            <a:endParaRPr lang="en-US"/>
          </a:p>
        </p:txBody>
      </p:sp>
    </p:spTree>
    <p:extLst>
      <p:ext uri="{BB962C8B-B14F-4D97-AF65-F5344CB8AC3E}">
        <p14:creationId xmlns:p14="http://schemas.microsoft.com/office/powerpoint/2010/main" val="3797979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fontScale="92500" lnSpcReduction="20000"/>
          </a:bodyPr>
          <a:lstStyle/>
          <a:p>
            <a:pPr marL="0" indent="0" algn="ctr">
              <a:buNone/>
            </a:pPr>
            <a:r>
              <a:rPr lang="en-US" sz="5200" dirty="0"/>
              <a:t>Low-Power Wireless Transmissions through Backscatter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32674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Review: What are Antennas?</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2758986"/>
          </a:xfrm>
        </p:spPr>
        <p:txBody>
          <a:bodyPr>
            <a:normAutofit/>
          </a:bodyPr>
          <a:lstStyle/>
          <a:p>
            <a:r>
              <a:rPr lang="en-US" dirty="0">
                <a:latin typeface="+mj-lt"/>
              </a:rPr>
              <a:t>High level: They convert between electric and magnetic field</a:t>
            </a: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67</a:t>
            </a:fld>
            <a:endParaRPr lang="sv-SE"/>
          </a:p>
        </p:txBody>
      </p:sp>
      <p:pic>
        <p:nvPicPr>
          <p:cNvPr id="3" name="Picture 2">
            <a:extLst>
              <a:ext uri="{FF2B5EF4-FFF2-40B4-BE49-F238E27FC236}">
                <a16:creationId xmlns:a16="http://schemas.microsoft.com/office/drawing/2014/main" id="{0626DC24-274F-56FB-B812-661113DAB6F8}"/>
              </a:ext>
            </a:extLst>
          </p:cNvPr>
          <p:cNvPicPr>
            <a:picLocks noChangeAspect="1"/>
          </p:cNvPicPr>
          <p:nvPr/>
        </p:nvPicPr>
        <p:blipFill>
          <a:blip r:embed="rId3"/>
          <a:stretch>
            <a:fillRect/>
          </a:stretch>
        </p:blipFill>
        <p:spPr>
          <a:xfrm>
            <a:off x="2254453" y="2575087"/>
            <a:ext cx="7683093" cy="3783924"/>
          </a:xfrm>
          <a:prstGeom prst="rect">
            <a:avLst/>
          </a:prstGeom>
        </p:spPr>
      </p:pic>
      <p:sp>
        <p:nvSpPr>
          <p:cNvPr id="4" name="TextBox 3">
            <a:extLst>
              <a:ext uri="{FF2B5EF4-FFF2-40B4-BE49-F238E27FC236}">
                <a16:creationId xmlns:a16="http://schemas.microsoft.com/office/drawing/2014/main" id="{FDD995A9-01E6-1991-1436-6DF1ED1C7B59}"/>
              </a:ext>
            </a:extLst>
          </p:cNvPr>
          <p:cNvSpPr txBox="1"/>
          <p:nvPr/>
        </p:nvSpPr>
        <p:spPr>
          <a:xfrm>
            <a:off x="3494505" y="6538912"/>
            <a:ext cx="529343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Animation by </a:t>
            </a:r>
            <a:r>
              <a:rPr lang="en-US" sz="933" i="1" dirty="0" err="1">
                <a:solidFill>
                  <a:schemeClr val="bg1">
                    <a:lumMod val="50000"/>
                  </a:schemeClr>
                </a:solidFill>
                <a:latin typeface="Seravek Light"/>
                <a:cs typeface="Seravek Light"/>
              </a:rPr>
              <a:t>Chetvorno</a:t>
            </a:r>
            <a:r>
              <a:rPr lang="en-US" sz="933" i="1" dirty="0">
                <a:solidFill>
                  <a:schemeClr val="bg1">
                    <a:lumMod val="50000"/>
                  </a:schemeClr>
                </a:solidFill>
                <a:latin typeface="Seravek Light"/>
                <a:cs typeface="Seravek Light"/>
              </a:rPr>
              <a:t> - Own work, CC0, https://</a:t>
            </a:r>
            <a:r>
              <a:rPr lang="en-US" sz="933" i="1" dirty="0" err="1">
                <a:solidFill>
                  <a:schemeClr val="bg1">
                    <a:lumMod val="50000"/>
                  </a:schemeClr>
                </a:solidFill>
                <a:latin typeface="Seravek Light"/>
                <a:cs typeface="Seravek Light"/>
              </a:rPr>
              <a:t>commons.wikimedia.org</a:t>
            </a:r>
            <a:r>
              <a:rPr lang="en-US" sz="933" i="1" dirty="0">
                <a:solidFill>
                  <a:schemeClr val="bg1">
                    <a:lumMod val="50000"/>
                  </a:schemeClr>
                </a:solidFill>
                <a:latin typeface="Seravek Light"/>
                <a:cs typeface="Seravek Light"/>
              </a:rPr>
              <a:t>/w/</a:t>
            </a:r>
            <a:r>
              <a:rPr lang="en-US" sz="933" i="1" dirty="0" err="1">
                <a:solidFill>
                  <a:schemeClr val="bg1">
                    <a:lumMod val="50000"/>
                  </a:schemeClr>
                </a:solidFill>
                <a:latin typeface="Seravek Light"/>
                <a:cs typeface="Seravek Light"/>
              </a:rPr>
              <a:t>index.php?curid</a:t>
            </a:r>
            <a:r>
              <a:rPr lang="en-US" sz="933" i="1" dirty="0">
                <a:solidFill>
                  <a:schemeClr val="bg1">
                    <a:lumMod val="50000"/>
                  </a:schemeClr>
                </a:solidFill>
                <a:latin typeface="Seravek Light"/>
                <a:cs typeface="Seravek Light"/>
              </a:rPr>
              <a:t>=40789783</a:t>
            </a:r>
          </a:p>
        </p:txBody>
      </p:sp>
    </p:spTree>
    <p:extLst>
      <p:ext uri="{BB962C8B-B14F-4D97-AF65-F5344CB8AC3E}">
        <p14:creationId xmlns:p14="http://schemas.microsoft.com/office/powerpoint/2010/main" val="346290316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2BB-5BF9-1749-BEF5-C5605AE84FD7}"/>
              </a:ext>
            </a:extLst>
          </p:cNvPr>
          <p:cNvSpPr>
            <a:spLocks noGrp="1"/>
          </p:cNvSpPr>
          <p:nvPr>
            <p:ph type="title"/>
          </p:nvPr>
        </p:nvSpPr>
        <p:spPr/>
        <p:txBody>
          <a:bodyPr/>
          <a:lstStyle/>
          <a:p>
            <a:r>
              <a:rPr lang="en-US" dirty="0">
                <a:latin typeface="+mn-lt"/>
              </a:rPr>
              <a:t>What happens if nothing ‘receives’ the wave?</a:t>
            </a:r>
          </a:p>
        </p:txBody>
      </p:sp>
      <p:sp>
        <p:nvSpPr>
          <p:cNvPr id="4" name="Slide Number Placeholder 3">
            <a:extLst>
              <a:ext uri="{FF2B5EF4-FFF2-40B4-BE49-F238E27FC236}">
                <a16:creationId xmlns:a16="http://schemas.microsoft.com/office/drawing/2014/main" id="{B3CA3A8D-46BB-F441-BB88-450660DDB160}"/>
              </a:ext>
            </a:extLst>
          </p:cNvPr>
          <p:cNvSpPr>
            <a:spLocks noGrp="1"/>
          </p:cNvSpPr>
          <p:nvPr>
            <p:ph type="sldNum" sz="quarter" idx="12"/>
          </p:nvPr>
        </p:nvSpPr>
        <p:spPr/>
        <p:txBody>
          <a:bodyPr/>
          <a:lstStyle/>
          <a:p>
            <a:pPr algn="r"/>
            <a:fld id="{434A358D-2637-E146-A3BD-05BD470B507B}" type="slidenum">
              <a:rPr lang="en-US" smtClean="0"/>
              <a:pPr algn="r"/>
              <a:t>68</a:t>
            </a:fld>
            <a:endParaRPr lang="en-US" dirty="0"/>
          </a:p>
        </p:txBody>
      </p:sp>
      <p:pic>
        <p:nvPicPr>
          <p:cNvPr id="7" name="Picture 6">
            <a:extLst>
              <a:ext uri="{FF2B5EF4-FFF2-40B4-BE49-F238E27FC236}">
                <a16:creationId xmlns:a16="http://schemas.microsoft.com/office/drawing/2014/main" id="{902DE209-ED8E-E14D-9792-9DCEB6ECF060}"/>
              </a:ext>
            </a:extLst>
          </p:cNvPr>
          <p:cNvPicPr>
            <a:picLocks noChangeAspect="1"/>
          </p:cNvPicPr>
          <p:nvPr/>
        </p:nvPicPr>
        <p:blipFill>
          <a:blip r:embed="rId2"/>
          <a:stretch>
            <a:fillRect/>
          </a:stretch>
        </p:blipFill>
        <p:spPr>
          <a:xfrm>
            <a:off x="2000027" y="1432592"/>
            <a:ext cx="8128000" cy="4572000"/>
          </a:xfrm>
          <a:prstGeom prst="rect">
            <a:avLst/>
          </a:prstGeom>
        </p:spPr>
      </p:pic>
      <p:sp>
        <p:nvSpPr>
          <p:cNvPr id="8" name="TextBox 7">
            <a:extLst>
              <a:ext uri="{FF2B5EF4-FFF2-40B4-BE49-F238E27FC236}">
                <a16:creationId xmlns:a16="http://schemas.microsoft.com/office/drawing/2014/main" id="{5DB4DE88-07EB-4F4B-90FB-D7E64ECCA40A}"/>
              </a:ext>
            </a:extLst>
          </p:cNvPr>
          <p:cNvSpPr txBox="1"/>
          <p:nvPr/>
        </p:nvSpPr>
        <p:spPr>
          <a:xfrm>
            <a:off x="6945746" y="6062522"/>
            <a:ext cx="318228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https://www.flippingphysics.com/standing-waves.html</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955665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980C-E8E1-874C-BA8D-07B63CDEBA25}"/>
              </a:ext>
            </a:extLst>
          </p:cNvPr>
          <p:cNvSpPr>
            <a:spLocks noGrp="1"/>
          </p:cNvSpPr>
          <p:nvPr>
            <p:ph type="title"/>
          </p:nvPr>
        </p:nvSpPr>
        <p:spPr>
          <a:xfrm>
            <a:off x="838200" y="243960"/>
            <a:ext cx="10515600" cy="1325563"/>
          </a:xfrm>
        </p:spPr>
        <p:txBody>
          <a:bodyPr/>
          <a:lstStyle/>
          <a:p>
            <a:r>
              <a:rPr lang="en-US" dirty="0">
                <a:latin typeface="+mn-lt"/>
              </a:rPr>
              <a:t>”Fixed end” and “Free end” in transmission</a:t>
            </a:r>
          </a:p>
        </p:txBody>
      </p:sp>
      <p:sp>
        <p:nvSpPr>
          <p:cNvPr id="4" name="Slide Number Placeholder 3">
            <a:extLst>
              <a:ext uri="{FF2B5EF4-FFF2-40B4-BE49-F238E27FC236}">
                <a16:creationId xmlns:a16="http://schemas.microsoft.com/office/drawing/2014/main" id="{9597CF62-4CD0-174D-A289-878BC2AF07CE}"/>
              </a:ext>
            </a:extLst>
          </p:cNvPr>
          <p:cNvSpPr>
            <a:spLocks noGrp="1"/>
          </p:cNvSpPr>
          <p:nvPr>
            <p:ph type="sldNum" sz="quarter" idx="12"/>
          </p:nvPr>
        </p:nvSpPr>
        <p:spPr/>
        <p:txBody>
          <a:bodyPr/>
          <a:lstStyle/>
          <a:p>
            <a:pPr algn="r"/>
            <a:fld id="{434A358D-2637-E146-A3BD-05BD470B507B}" type="slidenum">
              <a:rPr lang="en-US" smtClean="0"/>
              <a:pPr algn="r"/>
              <a:t>69</a:t>
            </a:fld>
            <a:endParaRPr lang="en-US" dirty="0"/>
          </a:p>
        </p:txBody>
      </p:sp>
      <p:grpSp>
        <p:nvGrpSpPr>
          <p:cNvPr id="7" name="Group 6">
            <a:extLst>
              <a:ext uri="{FF2B5EF4-FFF2-40B4-BE49-F238E27FC236}">
                <a16:creationId xmlns:a16="http://schemas.microsoft.com/office/drawing/2014/main" id="{9B19DBBC-840D-9C40-B0B8-754C655CA597}"/>
              </a:ext>
            </a:extLst>
          </p:cNvPr>
          <p:cNvGrpSpPr/>
          <p:nvPr/>
        </p:nvGrpSpPr>
        <p:grpSpPr>
          <a:xfrm>
            <a:off x="1834960" y="1686632"/>
            <a:ext cx="615758" cy="666787"/>
            <a:chOff x="1228437" y="1403927"/>
            <a:chExt cx="461818" cy="500090"/>
          </a:xfrm>
        </p:grpSpPr>
        <p:sp>
          <p:nvSpPr>
            <p:cNvPr id="5" name="Oval 4">
              <a:extLst>
                <a:ext uri="{FF2B5EF4-FFF2-40B4-BE49-F238E27FC236}">
                  <a16:creationId xmlns:a16="http://schemas.microsoft.com/office/drawing/2014/main" id="{F9AC742D-C3F5-3C48-8B33-246686FDD337}"/>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2DE417C3-F79F-A942-86A9-2C6209C64C08}"/>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1" name="Elbow Connector 10">
            <a:extLst>
              <a:ext uri="{FF2B5EF4-FFF2-40B4-BE49-F238E27FC236}">
                <a16:creationId xmlns:a16="http://schemas.microsoft.com/office/drawing/2014/main" id="{958BB36C-0FA1-0D44-8C30-139698A520FD}"/>
              </a:ext>
            </a:extLst>
          </p:cNvPr>
          <p:cNvCxnSpPr>
            <a:stCxn id="6" idx="0"/>
          </p:cNvCxnSpPr>
          <p:nvPr/>
        </p:nvCxnSpPr>
        <p:spPr>
          <a:xfrm rot="5400000" flipH="1" flipV="1">
            <a:off x="3553977" y="80561"/>
            <a:ext cx="184725" cy="302741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8E8641C8-5AC8-AE40-BF14-DE6F54CC30B3}"/>
              </a:ext>
            </a:extLst>
          </p:cNvPr>
          <p:cNvCxnSpPr>
            <a:cxnSpLocks/>
            <a:stCxn id="6" idx="2"/>
          </p:cNvCxnSpPr>
          <p:nvPr/>
        </p:nvCxnSpPr>
        <p:spPr>
          <a:xfrm rot="16200000" flipH="1">
            <a:off x="3526795" y="959253"/>
            <a:ext cx="225300" cy="3013631"/>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42FB173-DE6A-3C42-89BF-DC7206B63FEC}"/>
              </a:ext>
            </a:extLst>
          </p:cNvPr>
          <p:cNvGrpSpPr/>
          <p:nvPr/>
        </p:nvGrpSpPr>
        <p:grpSpPr>
          <a:xfrm>
            <a:off x="1833161" y="3314029"/>
            <a:ext cx="615758" cy="666787"/>
            <a:chOff x="1228437" y="1403927"/>
            <a:chExt cx="461818" cy="500090"/>
          </a:xfrm>
        </p:grpSpPr>
        <p:sp>
          <p:nvSpPr>
            <p:cNvPr id="15" name="Oval 14">
              <a:extLst>
                <a:ext uri="{FF2B5EF4-FFF2-40B4-BE49-F238E27FC236}">
                  <a16:creationId xmlns:a16="http://schemas.microsoft.com/office/drawing/2014/main" id="{27F68559-CB54-7A4D-BCC2-8903F9E73A7A}"/>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96E88A37-6B42-C542-AAA3-B1EE1A73DFAB}"/>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7" name="Elbow Connector 16">
            <a:extLst>
              <a:ext uri="{FF2B5EF4-FFF2-40B4-BE49-F238E27FC236}">
                <a16:creationId xmlns:a16="http://schemas.microsoft.com/office/drawing/2014/main" id="{47C26B19-442E-ED46-BB1B-CA926466274B}"/>
              </a:ext>
            </a:extLst>
          </p:cNvPr>
          <p:cNvCxnSpPr>
            <a:stCxn id="16" idx="0"/>
          </p:cNvCxnSpPr>
          <p:nvPr/>
        </p:nvCxnSpPr>
        <p:spPr>
          <a:xfrm rot="5400000" flipH="1" flipV="1">
            <a:off x="3552178" y="1707958"/>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3ECEDF18-13D8-8C4F-B50D-20A05F23659F}"/>
              </a:ext>
            </a:extLst>
          </p:cNvPr>
          <p:cNvCxnSpPr>
            <a:cxnSpLocks/>
            <a:stCxn id="16" idx="2"/>
          </p:cNvCxnSpPr>
          <p:nvPr/>
        </p:nvCxnSpPr>
        <p:spPr>
          <a:xfrm rot="16200000" flipH="1">
            <a:off x="3524997" y="2586650"/>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D01C0DD-171D-7B49-A64E-F804883AEAC6}"/>
              </a:ext>
            </a:extLst>
          </p:cNvPr>
          <p:cNvCxnSpPr/>
          <p:nvPr/>
        </p:nvCxnSpPr>
        <p:spPr>
          <a:xfrm>
            <a:off x="5200483" y="1521303"/>
            <a:ext cx="0" cy="102499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B0AFA3E-6682-B540-B5E2-CD84004BA836}"/>
              </a:ext>
            </a:extLst>
          </p:cNvPr>
          <p:cNvSpPr txBox="1"/>
          <p:nvPr/>
        </p:nvSpPr>
        <p:spPr>
          <a:xfrm>
            <a:off x="6009687" y="1564462"/>
            <a:ext cx="3374129" cy="830997"/>
          </a:xfrm>
          <a:prstGeom prst="rect">
            <a:avLst/>
          </a:prstGeom>
          <a:noFill/>
        </p:spPr>
        <p:txBody>
          <a:bodyPr wrap="none" rtlCol="0">
            <a:spAutoFit/>
          </a:bodyPr>
          <a:lstStyle/>
          <a:p>
            <a:r>
              <a:rPr lang="en-US" sz="2400" dirty="0">
                <a:latin typeface="+mj-lt"/>
                <a:cs typeface="Seravek Light"/>
              </a:rPr>
              <a:t>Short Circuit = “Free End”</a:t>
            </a:r>
          </a:p>
          <a:p>
            <a:r>
              <a:rPr lang="en-US" sz="2400" dirty="0">
                <a:latin typeface="+mj-lt"/>
                <a:cs typeface="Seravek Light"/>
              </a:rPr>
              <a:t> - Reflects wave</a:t>
            </a:r>
          </a:p>
        </p:txBody>
      </p:sp>
      <p:sp>
        <p:nvSpPr>
          <p:cNvPr id="22" name="TextBox 21">
            <a:extLst>
              <a:ext uri="{FF2B5EF4-FFF2-40B4-BE49-F238E27FC236}">
                <a16:creationId xmlns:a16="http://schemas.microsoft.com/office/drawing/2014/main" id="{9EB1868C-03FB-874A-86B6-144DAD0C5448}"/>
              </a:ext>
            </a:extLst>
          </p:cNvPr>
          <p:cNvSpPr txBox="1"/>
          <p:nvPr/>
        </p:nvSpPr>
        <p:spPr>
          <a:xfrm>
            <a:off x="6029467" y="3245806"/>
            <a:ext cx="3480633" cy="830997"/>
          </a:xfrm>
          <a:prstGeom prst="rect">
            <a:avLst/>
          </a:prstGeom>
          <a:noFill/>
        </p:spPr>
        <p:txBody>
          <a:bodyPr wrap="none" rtlCol="0">
            <a:spAutoFit/>
          </a:bodyPr>
          <a:lstStyle/>
          <a:p>
            <a:r>
              <a:rPr lang="en-US" sz="2400" dirty="0">
                <a:latin typeface="+mj-lt"/>
                <a:cs typeface="Seravek Light"/>
              </a:rPr>
              <a:t>Open Circuit = “Fixed End”</a:t>
            </a:r>
          </a:p>
          <a:p>
            <a:r>
              <a:rPr lang="en-US" sz="2400" dirty="0">
                <a:latin typeface="+mj-lt"/>
                <a:cs typeface="Seravek Light"/>
              </a:rPr>
              <a:t> - Inverts wave</a:t>
            </a:r>
          </a:p>
        </p:txBody>
      </p:sp>
      <p:grpSp>
        <p:nvGrpSpPr>
          <p:cNvPr id="23" name="Group 22">
            <a:extLst>
              <a:ext uri="{FF2B5EF4-FFF2-40B4-BE49-F238E27FC236}">
                <a16:creationId xmlns:a16="http://schemas.microsoft.com/office/drawing/2014/main" id="{7658A73A-C250-1B42-BEBD-0D1F1B13C826}"/>
              </a:ext>
            </a:extLst>
          </p:cNvPr>
          <p:cNvGrpSpPr/>
          <p:nvPr/>
        </p:nvGrpSpPr>
        <p:grpSpPr>
          <a:xfrm>
            <a:off x="1820574" y="4963005"/>
            <a:ext cx="615758" cy="666787"/>
            <a:chOff x="1228437" y="1403927"/>
            <a:chExt cx="461818" cy="500090"/>
          </a:xfrm>
        </p:grpSpPr>
        <p:sp>
          <p:nvSpPr>
            <p:cNvPr id="24" name="Oval 23">
              <a:extLst>
                <a:ext uri="{FF2B5EF4-FFF2-40B4-BE49-F238E27FC236}">
                  <a16:creationId xmlns:a16="http://schemas.microsoft.com/office/drawing/2014/main" id="{7CA39D3C-63A2-5745-A42D-A086F3C61C0B}"/>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TextBox 24">
              <a:extLst>
                <a:ext uri="{FF2B5EF4-FFF2-40B4-BE49-F238E27FC236}">
                  <a16:creationId xmlns:a16="http://schemas.microsoft.com/office/drawing/2014/main" id="{4C23AC49-8632-0D44-8BFC-A73B600993AD}"/>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26" name="Elbow Connector 25">
            <a:extLst>
              <a:ext uri="{FF2B5EF4-FFF2-40B4-BE49-F238E27FC236}">
                <a16:creationId xmlns:a16="http://schemas.microsoft.com/office/drawing/2014/main" id="{78C9E614-08FA-DE40-A9A9-F1E7A079E50C}"/>
              </a:ext>
            </a:extLst>
          </p:cNvPr>
          <p:cNvCxnSpPr>
            <a:stCxn id="25" idx="0"/>
          </p:cNvCxnSpPr>
          <p:nvPr/>
        </p:nvCxnSpPr>
        <p:spPr>
          <a:xfrm rot="5400000" flipH="1" flipV="1">
            <a:off x="3539591" y="3356934"/>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FDF223F6-613D-144D-9FFB-6E7E666E50A3}"/>
              </a:ext>
            </a:extLst>
          </p:cNvPr>
          <p:cNvCxnSpPr>
            <a:cxnSpLocks/>
            <a:stCxn id="25" idx="2"/>
          </p:cNvCxnSpPr>
          <p:nvPr/>
        </p:nvCxnSpPr>
        <p:spPr>
          <a:xfrm rot="16200000" flipH="1">
            <a:off x="3512410" y="4235626"/>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C18F43C-04AD-2845-B6D7-B1BB0657A67C}"/>
              </a:ext>
            </a:extLst>
          </p:cNvPr>
          <p:cNvSpPr txBox="1"/>
          <p:nvPr/>
        </p:nvSpPr>
        <p:spPr>
          <a:xfrm>
            <a:off x="6016881" y="4894782"/>
            <a:ext cx="3991349" cy="830997"/>
          </a:xfrm>
          <a:prstGeom prst="rect">
            <a:avLst/>
          </a:prstGeom>
          <a:noFill/>
        </p:spPr>
        <p:txBody>
          <a:bodyPr wrap="none" rtlCol="0">
            <a:spAutoFit/>
          </a:bodyPr>
          <a:lstStyle/>
          <a:p>
            <a:r>
              <a:rPr lang="en-US" sz="2400" dirty="0">
                <a:latin typeface="+mj-lt"/>
                <a:cs typeface="Seravek Light"/>
              </a:rPr>
              <a:t>Matched Load</a:t>
            </a:r>
          </a:p>
          <a:p>
            <a:r>
              <a:rPr lang="en-US" sz="2400" dirty="0">
                <a:latin typeface="+mj-lt"/>
                <a:cs typeface="Seravek Light"/>
              </a:rPr>
              <a:t> - Absorbs wave (no reflection)</a:t>
            </a:r>
          </a:p>
        </p:txBody>
      </p:sp>
      <p:grpSp>
        <p:nvGrpSpPr>
          <p:cNvPr id="29" name="Group 28">
            <a:extLst>
              <a:ext uri="{FF2B5EF4-FFF2-40B4-BE49-F238E27FC236}">
                <a16:creationId xmlns:a16="http://schemas.microsoft.com/office/drawing/2014/main" id="{0CDDDFE0-B062-8648-9D14-9FD0E5215688}"/>
              </a:ext>
            </a:extLst>
          </p:cNvPr>
          <p:cNvGrpSpPr/>
          <p:nvPr/>
        </p:nvGrpSpPr>
        <p:grpSpPr>
          <a:xfrm>
            <a:off x="5010466" y="4849655"/>
            <a:ext cx="221529" cy="902767"/>
            <a:chOff x="7290683" y="1527355"/>
            <a:chExt cx="221530" cy="902767"/>
          </a:xfrm>
        </p:grpSpPr>
        <p:cxnSp>
          <p:nvCxnSpPr>
            <p:cNvPr id="35" name="Straight Connector 34">
              <a:extLst>
                <a:ext uri="{FF2B5EF4-FFF2-40B4-BE49-F238E27FC236}">
                  <a16:creationId xmlns:a16="http://schemas.microsoft.com/office/drawing/2014/main" id="{F734E551-6E4D-664B-AF68-D2B0B7FDA574}"/>
                </a:ext>
              </a:extLst>
            </p:cNvPr>
            <p:cNvCxnSpPr/>
            <p:nvPr/>
          </p:nvCxnSpPr>
          <p:spPr>
            <a:xfrm>
              <a:off x="7395812" y="2228820"/>
              <a:ext cx="0" cy="201302"/>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7A1E271-955C-5243-883A-A715084B0415}"/>
                </a:ext>
              </a:extLst>
            </p:cNvPr>
            <p:cNvCxnSpPr/>
            <p:nvPr/>
          </p:nvCxnSpPr>
          <p:spPr>
            <a:xfrm>
              <a:off x="7395812" y="1527355"/>
              <a:ext cx="0" cy="257081"/>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10AB5DC-AA44-0D46-9400-57FE2845E285}"/>
                </a:ext>
              </a:extLst>
            </p:cNvPr>
            <p:cNvGrpSpPr/>
            <p:nvPr/>
          </p:nvGrpSpPr>
          <p:grpSpPr>
            <a:xfrm>
              <a:off x="7290683" y="1767757"/>
              <a:ext cx="221530" cy="461063"/>
              <a:chOff x="9448174" y="1993728"/>
              <a:chExt cx="221530" cy="461063"/>
            </a:xfrm>
          </p:grpSpPr>
          <p:cxnSp>
            <p:nvCxnSpPr>
              <p:cNvPr id="38" name="Straight Connector 37">
                <a:extLst>
                  <a:ext uri="{FF2B5EF4-FFF2-40B4-BE49-F238E27FC236}">
                    <a16:creationId xmlns:a16="http://schemas.microsoft.com/office/drawing/2014/main" id="{A2BD6DF2-3E14-1742-95D3-E584CC599F28}"/>
                  </a:ext>
                </a:extLst>
              </p:cNvPr>
              <p:cNvCxnSpPr/>
              <p:nvPr/>
            </p:nvCxnSpPr>
            <p:spPr>
              <a:xfrm>
                <a:off x="9459448" y="2407787"/>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B7F3E5-919A-A24D-9BBB-22C6A67A49AF}"/>
                  </a:ext>
                </a:extLst>
              </p:cNvPr>
              <p:cNvCxnSpPr/>
              <p:nvPr/>
            </p:nvCxnSpPr>
            <p:spPr>
              <a:xfrm>
                <a:off x="9459448" y="2248837"/>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79AA94-3996-834B-9AB9-0F6591449C42}"/>
                  </a:ext>
                </a:extLst>
              </p:cNvPr>
              <p:cNvCxnSpPr/>
              <p:nvPr/>
            </p:nvCxnSpPr>
            <p:spPr>
              <a:xfrm>
                <a:off x="9459448" y="210425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453200-594C-D745-B42D-70F7F79614C8}"/>
                  </a:ext>
                </a:extLst>
              </p:cNvPr>
              <p:cNvCxnSpPr/>
              <p:nvPr/>
            </p:nvCxnSpPr>
            <p:spPr>
              <a:xfrm flipH="1">
                <a:off x="9448174" y="2326884"/>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09B7AB-E5A1-9A47-AB74-2A022EEDA23B}"/>
                  </a:ext>
                </a:extLst>
              </p:cNvPr>
              <p:cNvCxnSpPr/>
              <p:nvPr/>
            </p:nvCxnSpPr>
            <p:spPr>
              <a:xfrm flipH="1">
                <a:off x="9459448" y="217857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10F2FD-4DD3-0049-83C1-B8909246169B}"/>
                  </a:ext>
                </a:extLst>
              </p:cNvPr>
              <p:cNvCxnSpPr/>
              <p:nvPr/>
            </p:nvCxnSpPr>
            <p:spPr>
              <a:xfrm flipH="1">
                <a:off x="9459448" y="2034259"/>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8C0AA6-8C26-7F4D-A688-2B88EF5051B4}"/>
                  </a:ext>
                </a:extLst>
              </p:cNvPr>
              <p:cNvCxnSpPr/>
              <p:nvPr/>
            </p:nvCxnSpPr>
            <p:spPr>
              <a:xfrm>
                <a:off x="9543018" y="1993728"/>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29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63105" y="3165078"/>
            <a:ext cx="6754572" cy="1042771"/>
          </a:xfrm>
        </p:spPr>
        <p:txBody>
          <a:bodyPr>
            <a:normAutofit/>
          </a:bodyPr>
          <a:lstStyle/>
          <a:p>
            <a:pPr marL="0" indent="0" algn="ctr">
              <a:buNone/>
            </a:pPr>
            <a:r>
              <a:rPr lang="en-US" sz="4800" dirty="0"/>
              <a:t>Review (last lectures)</a:t>
            </a: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813340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latin typeface="+mn-lt"/>
              </a:rPr>
              <a:t>Basics of backscatter communication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a:xfrm>
            <a:off x="838200" y="1517863"/>
            <a:ext cx="10515600" cy="4351338"/>
          </a:xfrm>
        </p:spPr>
        <p:txBody>
          <a:bodyPr/>
          <a:lstStyle/>
          <a:p>
            <a:r>
              <a:rPr lang="en-US" dirty="0">
                <a:latin typeface="+mj-lt"/>
              </a:rPr>
              <a:t>Vary between absorbing or reflecting signal to modulate data</a:t>
            </a:r>
          </a:p>
          <a:p>
            <a:pPr lvl="1"/>
            <a:r>
              <a:rPr lang="en-US" dirty="0">
                <a:latin typeface="+mj-lt"/>
              </a:rPr>
              <a:t>Wireless transmissions at microwatts of power draw (10000x energy savings)</a:t>
            </a:r>
          </a:p>
          <a:p>
            <a:pPr lvl="1"/>
            <a:r>
              <a:rPr lang="en-US" dirty="0">
                <a:latin typeface="+mj-lt"/>
              </a:rPr>
              <a:t>Frequency bands: 400 MHz, 900 MHz, 2.4 GHz</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70</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619312" y="5869201"/>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71</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One way to understand backscatter transmissions</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4" name="Picture 3" descr="A picture containing indoor, floor, wooden, electronics&#10;&#10;Description automatically generated">
            <a:extLst>
              <a:ext uri="{FF2B5EF4-FFF2-40B4-BE49-F238E27FC236}">
                <a16:creationId xmlns:a16="http://schemas.microsoft.com/office/drawing/2014/main" id="{8ECC1B11-F225-68A2-A435-C7DDDCD66F10}"/>
              </a:ext>
            </a:extLst>
          </p:cNvPr>
          <p:cNvPicPr>
            <a:picLocks noChangeAspect="1"/>
          </p:cNvPicPr>
          <p:nvPr/>
        </p:nvPicPr>
        <p:blipFill>
          <a:blip r:embed="rId3"/>
          <a:stretch>
            <a:fillRect/>
          </a:stretch>
        </p:blipFill>
        <p:spPr>
          <a:xfrm>
            <a:off x="3597780" y="1867435"/>
            <a:ext cx="4996440" cy="4037527"/>
          </a:xfrm>
          <a:prstGeom prst="rect">
            <a:avLst/>
          </a:prstGeom>
        </p:spPr>
      </p:pic>
    </p:spTree>
    <p:extLst>
      <p:ext uri="{BB962C8B-B14F-4D97-AF65-F5344CB8AC3E}">
        <p14:creationId xmlns:p14="http://schemas.microsoft.com/office/powerpoint/2010/main" val="1708917050"/>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72</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5CB2-3A8A-7D45-9D6E-77D333AE966C}"/>
              </a:ext>
            </a:extLst>
          </p:cNvPr>
          <p:cNvSpPr>
            <a:spLocks noGrp="1"/>
          </p:cNvSpPr>
          <p:nvPr>
            <p:ph type="title"/>
          </p:nvPr>
        </p:nvSpPr>
        <p:spPr/>
        <p:txBody>
          <a:bodyPr>
            <a:normAutofit/>
          </a:bodyPr>
          <a:lstStyle/>
          <a:p>
            <a:r>
              <a:rPr lang="en-US" dirty="0"/>
              <a:t>Backscatter radio designs</a:t>
            </a:r>
          </a:p>
        </p:txBody>
      </p:sp>
      <p:sp>
        <p:nvSpPr>
          <p:cNvPr id="3" name="Content Placeholder 2">
            <a:extLst>
              <a:ext uri="{FF2B5EF4-FFF2-40B4-BE49-F238E27FC236}">
                <a16:creationId xmlns:a16="http://schemas.microsoft.com/office/drawing/2014/main" id="{8189199F-D760-7D46-AAAF-4D87D79D6331}"/>
              </a:ext>
            </a:extLst>
          </p:cNvPr>
          <p:cNvSpPr>
            <a:spLocks noGrp="1"/>
          </p:cNvSpPr>
          <p:nvPr>
            <p:ph idx="1"/>
          </p:nvPr>
        </p:nvSpPr>
        <p:spPr/>
        <p:txBody>
          <a:bodyPr/>
          <a:lstStyle/>
          <a:p>
            <a:r>
              <a:rPr lang="en-US" dirty="0"/>
              <a:t>Simple versions just</a:t>
            </a:r>
            <a:br>
              <a:rPr lang="en-US" dirty="0"/>
            </a:br>
            <a:r>
              <a:rPr lang="en-US" dirty="0"/>
              <a:t>‘reflect or don’t reflect’</a:t>
            </a:r>
          </a:p>
          <a:p>
            <a:endParaRPr lang="en-US" dirty="0"/>
          </a:p>
          <a:p>
            <a:r>
              <a:rPr lang="en-US" dirty="0"/>
              <a:t>Modern designs can do more advanced modulation as well</a:t>
            </a:r>
          </a:p>
        </p:txBody>
      </p:sp>
      <p:sp>
        <p:nvSpPr>
          <p:cNvPr id="4" name="Slide Number Placeholder 3">
            <a:extLst>
              <a:ext uri="{FF2B5EF4-FFF2-40B4-BE49-F238E27FC236}">
                <a16:creationId xmlns:a16="http://schemas.microsoft.com/office/drawing/2014/main" id="{FA527767-1618-C142-AFBE-6A26B5307246}"/>
              </a:ext>
            </a:extLst>
          </p:cNvPr>
          <p:cNvSpPr>
            <a:spLocks noGrp="1"/>
          </p:cNvSpPr>
          <p:nvPr>
            <p:ph type="sldNum" sz="quarter" idx="12"/>
          </p:nvPr>
        </p:nvSpPr>
        <p:spPr/>
        <p:txBody>
          <a:bodyPr/>
          <a:lstStyle/>
          <a:p>
            <a:pPr algn="r"/>
            <a:fld id="{434A358D-2637-E146-A3BD-05BD470B507B}" type="slidenum">
              <a:rPr lang="en-US" smtClean="0"/>
              <a:pPr algn="r"/>
              <a:t>73</a:t>
            </a:fld>
            <a:endParaRPr lang="en-US" dirty="0"/>
          </a:p>
        </p:txBody>
      </p:sp>
      <p:pic>
        <p:nvPicPr>
          <p:cNvPr id="5" name="Picture 4">
            <a:extLst>
              <a:ext uri="{FF2B5EF4-FFF2-40B4-BE49-F238E27FC236}">
                <a16:creationId xmlns:a16="http://schemas.microsoft.com/office/drawing/2014/main" id="{2B66D230-1920-C94A-94DB-CA17C79D5469}"/>
              </a:ext>
            </a:extLst>
          </p:cNvPr>
          <p:cNvPicPr>
            <a:picLocks noChangeAspect="1"/>
          </p:cNvPicPr>
          <p:nvPr/>
        </p:nvPicPr>
        <p:blipFill>
          <a:blip r:embed="rId2"/>
          <a:stretch>
            <a:fillRect/>
          </a:stretch>
        </p:blipFill>
        <p:spPr>
          <a:xfrm>
            <a:off x="6516649" y="809488"/>
            <a:ext cx="4607548" cy="1630991"/>
          </a:xfrm>
          <a:prstGeom prst="rect">
            <a:avLst/>
          </a:prstGeom>
        </p:spPr>
      </p:pic>
      <p:pic>
        <p:nvPicPr>
          <p:cNvPr id="6" name="Picture 5">
            <a:extLst>
              <a:ext uri="{FF2B5EF4-FFF2-40B4-BE49-F238E27FC236}">
                <a16:creationId xmlns:a16="http://schemas.microsoft.com/office/drawing/2014/main" id="{D0414E95-5222-0341-B250-CFBB7463F77E}"/>
              </a:ext>
            </a:extLst>
          </p:cNvPr>
          <p:cNvPicPr>
            <a:picLocks noChangeAspect="1"/>
          </p:cNvPicPr>
          <p:nvPr/>
        </p:nvPicPr>
        <p:blipFill>
          <a:blip r:embed="rId3"/>
          <a:stretch>
            <a:fillRect/>
          </a:stretch>
        </p:blipFill>
        <p:spPr>
          <a:xfrm>
            <a:off x="607595" y="3226200"/>
            <a:ext cx="9156195" cy="2894251"/>
          </a:xfrm>
          <a:prstGeom prst="rect">
            <a:avLst/>
          </a:prstGeom>
        </p:spPr>
      </p:pic>
      <p:sp>
        <p:nvSpPr>
          <p:cNvPr id="7" name="TextBox 6">
            <a:extLst>
              <a:ext uri="{FF2B5EF4-FFF2-40B4-BE49-F238E27FC236}">
                <a16:creationId xmlns:a16="http://schemas.microsoft.com/office/drawing/2014/main" id="{21F20E1D-4EF7-7044-9297-DE97D9F2963D}"/>
              </a:ext>
            </a:extLst>
          </p:cNvPr>
          <p:cNvSpPr txBox="1"/>
          <p:nvPr/>
        </p:nvSpPr>
        <p:spPr>
          <a:xfrm>
            <a:off x="7492095" y="6303014"/>
            <a:ext cx="3397084"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https://ieeexplore.ieee.org/stamp/stamp.jsp?arnumber=8368232</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10523912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FM Signals for Transmissions</a:t>
            </a:r>
            <a:endParaRPr lang="en-US"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74</a:t>
            </a:fld>
            <a:endParaRPr lang="en-US"/>
          </a:p>
        </p:txBody>
      </p:sp>
      <p:sp>
        <p:nvSpPr>
          <p:cNvPr id="7" name="TextBox 6">
            <a:extLst>
              <a:ext uri="{FF2B5EF4-FFF2-40B4-BE49-F238E27FC236}">
                <a16:creationId xmlns:a16="http://schemas.microsoft.com/office/drawing/2014/main" id="{17560914-5027-A742-A50C-25AC880026E2}"/>
              </a:ext>
            </a:extLst>
          </p:cNvPr>
          <p:cNvSpPr txBox="1"/>
          <p:nvPr/>
        </p:nvSpPr>
        <p:spPr>
          <a:xfrm>
            <a:off x="1857981" y="6356350"/>
            <a:ext cx="8257809" cy="338554"/>
          </a:xfrm>
          <a:prstGeom prst="rect">
            <a:avLst/>
          </a:prstGeom>
          <a:noFill/>
        </p:spPr>
        <p:txBody>
          <a:bodyPr wrap="square" rtlCol="0">
            <a:spAutoFit/>
          </a:bodyPr>
          <a:lstStyle/>
          <a:p>
            <a:pPr algn="ctr"/>
            <a:r>
              <a:rPr lang="en-US" sz="1600" dirty="0">
                <a:latin typeface="+mj-lt"/>
                <a:ea typeface="Calibri" charset="0"/>
                <a:cs typeface="Calibri" charset="0"/>
              </a:rPr>
              <a:t>FM Backscatter: Enabling Connected Cities and Smart Fabrics, USENIX NSDI 2017</a:t>
            </a:r>
            <a:endParaRPr lang="en-US" sz="1600" b="1" dirty="0">
              <a:latin typeface="+mj-lt"/>
              <a:ea typeface="Calibri" charset="0"/>
              <a:cs typeface="Calibri" charset="0"/>
            </a:endParaRPr>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pic>
        <p:nvPicPr>
          <p:cNvPr id="3" name="Online Media 2" descr="FM Backscatter">
            <a:hlinkClick r:id="" action="ppaction://media"/>
            <a:extLst>
              <a:ext uri="{FF2B5EF4-FFF2-40B4-BE49-F238E27FC236}">
                <a16:creationId xmlns:a16="http://schemas.microsoft.com/office/drawing/2014/main" id="{88606DE8-6880-A5F7-78B9-ECB324D807B9}"/>
              </a:ext>
            </a:extLst>
          </p:cNvPr>
          <p:cNvPicPr>
            <a:picLocks noRot="1" noChangeAspect="1"/>
          </p:cNvPicPr>
          <p:nvPr>
            <a:videoFile r:link="rId1"/>
          </p:nvPr>
        </p:nvPicPr>
        <p:blipFill>
          <a:blip r:embed="rId4"/>
          <a:stretch>
            <a:fillRect/>
          </a:stretch>
        </p:blipFill>
        <p:spPr>
          <a:xfrm>
            <a:off x="2273161" y="1410100"/>
            <a:ext cx="7427447" cy="4196508"/>
          </a:xfrm>
          <a:prstGeom prst="rect">
            <a:avLst/>
          </a:prstGeom>
        </p:spPr>
      </p:pic>
    </p:spTree>
    <p:extLst>
      <p:ext uri="{BB962C8B-B14F-4D97-AF65-F5344CB8AC3E}">
        <p14:creationId xmlns:p14="http://schemas.microsoft.com/office/powerpoint/2010/main" val="729354913"/>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7" grpId="0"/>
    </p:bldLst>
  </p:timing>
  <p:extLst>
    <p:ext uri="{E180D4A7-C9FB-4DFB-919C-405C955672EB}">
      <p14:showEvtLst xmlns:p14="http://schemas.microsoft.com/office/powerpoint/2010/main">
        <p14:playEvt time="37824" objId="5"/>
        <p14:stopEvt time="66940" objId="5"/>
      </p14:showEvtLst>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TV Signals for Transmissions</a:t>
            </a:r>
            <a:endParaRPr lang="en-US"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75</a:t>
            </a:fld>
            <a:endParaRPr lang="en-US"/>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0" name="TextBox 9">
            <a:extLst>
              <a:ext uri="{FF2B5EF4-FFF2-40B4-BE49-F238E27FC236}">
                <a16:creationId xmlns:a16="http://schemas.microsoft.com/office/drawing/2014/main" id="{809158DC-0544-AC36-BF77-FBEAE3F68C9A}"/>
              </a:ext>
            </a:extLst>
          </p:cNvPr>
          <p:cNvSpPr txBox="1"/>
          <p:nvPr/>
        </p:nvSpPr>
        <p:spPr>
          <a:xfrm>
            <a:off x="2160635" y="6364229"/>
            <a:ext cx="7421247" cy="338554"/>
          </a:xfrm>
          <a:prstGeom prst="rect">
            <a:avLst/>
          </a:prstGeom>
          <a:noFill/>
        </p:spPr>
        <p:txBody>
          <a:bodyPr wrap="square" rtlCol="0">
            <a:spAutoFit/>
          </a:bodyPr>
          <a:lstStyle/>
          <a:p>
            <a:pPr algn="ctr"/>
            <a:r>
              <a:rPr lang="en-US" sz="1600" dirty="0">
                <a:latin typeface="+mj-lt"/>
                <a:ea typeface="Calibri" charset="0"/>
                <a:cs typeface="Calibri" charset="0"/>
              </a:rPr>
              <a:t>Ambient Backscatter: Wireless Communication Out of Thin Air, ACM SIGCOMM 2013</a:t>
            </a:r>
            <a:endParaRPr lang="en-US" sz="1600" b="1" dirty="0">
              <a:latin typeface="+mj-lt"/>
              <a:ea typeface="Calibri" charset="0"/>
              <a:cs typeface="Calibri" charset="0"/>
            </a:endParaRPr>
          </a:p>
        </p:txBody>
      </p:sp>
      <p:pic>
        <p:nvPicPr>
          <p:cNvPr id="3" name="Online Media 2" descr="Ambient Backscatter">
            <a:hlinkClick r:id="" action="ppaction://media"/>
            <a:extLst>
              <a:ext uri="{FF2B5EF4-FFF2-40B4-BE49-F238E27FC236}">
                <a16:creationId xmlns:a16="http://schemas.microsoft.com/office/drawing/2014/main" id="{DD9CC411-9C2D-E668-2B07-B011B499952B}"/>
              </a:ext>
            </a:extLst>
          </p:cNvPr>
          <p:cNvPicPr>
            <a:picLocks noRot="1" noChangeAspect="1"/>
          </p:cNvPicPr>
          <p:nvPr>
            <a:videoFile r:link="rId1"/>
          </p:nvPr>
        </p:nvPicPr>
        <p:blipFill>
          <a:blip r:embed="rId4"/>
          <a:stretch>
            <a:fillRect/>
          </a:stretch>
        </p:blipFill>
        <p:spPr>
          <a:xfrm>
            <a:off x="2251495" y="1542847"/>
            <a:ext cx="7239526" cy="4090332"/>
          </a:xfrm>
          <a:prstGeom prst="rect">
            <a:avLst/>
          </a:prstGeom>
        </p:spPr>
      </p:pic>
    </p:spTree>
    <p:extLst>
      <p:ext uri="{BB962C8B-B14F-4D97-AF65-F5344CB8AC3E}">
        <p14:creationId xmlns:p14="http://schemas.microsoft.com/office/powerpoint/2010/main" val="2155549757"/>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10" grpId="0"/>
    </p:bldLst>
  </p:timing>
  <p:extLst>
    <p:ext uri="{E180D4A7-C9FB-4DFB-919C-405C955672EB}">
      <p14:showEvtLst xmlns:p14="http://schemas.microsoft.com/office/powerpoint/2010/main">
        <p14:playEvt time="37824" objId="5"/>
        <p14:stopEvt time="66940" objId="5"/>
      </p14:showEvt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Reflecting </a:t>
            </a:r>
            <a:r>
              <a:rPr lang="en-US" dirty="0" err="1"/>
              <a:t>WiFi</a:t>
            </a:r>
            <a:r>
              <a:rPr lang="en-US" dirty="0"/>
              <a:t> Signals for Transmissions</a:t>
            </a:r>
            <a:endParaRPr lang="en-US"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76</a:t>
            </a:fld>
            <a:endParaRPr lang="en-US"/>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7" name="Footer Placeholder 1">
            <a:extLst>
              <a:ext uri="{FF2B5EF4-FFF2-40B4-BE49-F238E27FC236}">
                <a16:creationId xmlns:a16="http://schemas.microsoft.com/office/drawing/2014/main" id="{3745ABA6-749E-06FA-DA4A-C105A73B28F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5" name="Online Media 4" descr="WiFi Backscatter: Connecting RF-Powered Devices to the Internet">
            <a:hlinkClick r:id="" action="ppaction://media"/>
            <a:extLst>
              <a:ext uri="{FF2B5EF4-FFF2-40B4-BE49-F238E27FC236}">
                <a16:creationId xmlns:a16="http://schemas.microsoft.com/office/drawing/2014/main" id="{BCC43889-07DB-A0A1-2CBC-47291E0951C1}"/>
              </a:ext>
            </a:extLst>
          </p:cNvPr>
          <p:cNvPicPr>
            <a:picLocks noRot="1" noChangeAspect="1"/>
          </p:cNvPicPr>
          <p:nvPr>
            <a:videoFile r:link="rId1"/>
          </p:nvPr>
        </p:nvPicPr>
        <p:blipFill>
          <a:blip r:embed="rId4"/>
          <a:stretch>
            <a:fillRect/>
          </a:stretch>
        </p:blipFill>
        <p:spPr>
          <a:xfrm>
            <a:off x="2552525" y="1629052"/>
            <a:ext cx="7086950" cy="4004127"/>
          </a:xfrm>
          <a:prstGeom prst="rect">
            <a:avLst/>
          </a:prstGeom>
        </p:spPr>
      </p:pic>
    </p:spTree>
    <p:extLst>
      <p:ext uri="{BB962C8B-B14F-4D97-AF65-F5344CB8AC3E}">
        <p14:creationId xmlns:p14="http://schemas.microsoft.com/office/powerpoint/2010/main" val="1551806974"/>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37824" objId="5"/>
        <p14:stopEvt time="66940" objId="5"/>
      </p14:showEvtLst>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922-D1C1-5D03-A081-AA679BB3D98C}"/>
              </a:ext>
            </a:extLst>
          </p:cNvPr>
          <p:cNvSpPr>
            <a:spLocks noGrp="1"/>
          </p:cNvSpPr>
          <p:nvPr>
            <p:ph type="title"/>
          </p:nvPr>
        </p:nvSpPr>
        <p:spPr/>
        <p:txBody>
          <a:bodyPr/>
          <a:lstStyle/>
          <a:p>
            <a:r>
              <a:rPr lang="en-US" dirty="0">
                <a:latin typeface="+mn-lt"/>
              </a:rPr>
              <a:t>Backscatter as a sensor: soil moisture</a:t>
            </a:r>
          </a:p>
        </p:txBody>
      </p:sp>
      <p:sp>
        <p:nvSpPr>
          <p:cNvPr id="3" name="Content Placeholder 2">
            <a:extLst>
              <a:ext uri="{FF2B5EF4-FFF2-40B4-BE49-F238E27FC236}">
                <a16:creationId xmlns:a16="http://schemas.microsoft.com/office/drawing/2014/main" id="{B99CA1C3-B7AC-28E8-0BFB-316CF91E017B}"/>
              </a:ext>
            </a:extLst>
          </p:cNvPr>
          <p:cNvSpPr>
            <a:spLocks noGrp="1"/>
          </p:cNvSpPr>
          <p:nvPr>
            <p:ph idx="1"/>
          </p:nvPr>
        </p:nvSpPr>
        <p:spPr>
          <a:xfrm>
            <a:off x="838200" y="1566802"/>
            <a:ext cx="10515600" cy="4351338"/>
          </a:xfrm>
        </p:spPr>
        <p:txBody>
          <a:bodyPr/>
          <a:lstStyle/>
          <a:p>
            <a:r>
              <a:rPr lang="en-US" dirty="0">
                <a:latin typeface="+mj-lt"/>
              </a:rPr>
              <a:t>Idea: bury backscatter tags in soil</a:t>
            </a:r>
          </a:p>
          <a:p>
            <a:pPr lvl="1"/>
            <a:r>
              <a:rPr lang="en-US" dirty="0">
                <a:latin typeface="+mj-lt"/>
              </a:rPr>
              <a:t>Measure round-trip-time for signal to reflect</a:t>
            </a:r>
          </a:p>
          <a:p>
            <a:pPr lvl="1"/>
            <a:r>
              <a:rPr lang="en-US" dirty="0">
                <a:latin typeface="+mj-lt"/>
              </a:rPr>
              <a:t>T</a:t>
            </a:r>
            <a:r>
              <a:rPr lang="en-US" baseline="-25000" dirty="0">
                <a:latin typeface="+mj-lt"/>
              </a:rPr>
              <a:t>s</a:t>
            </a:r>
            <a:r>
              <a:rPr lang="en-US" baseline="30000" dirty="0">
                <a:latin typeface="+mj-lt"/>
              </a:rPr>
              <a:t> </a:t>
            </a:r>
            <a:r>
              <a:rPr lang="en-US" dirty="0">
                <a:latin typeface="+mj-lt"/>
              </a:rPr>
              <a:t>(time signal travels through ground) changes</a:t>
            </a:r>
            <a:br>
              <a:rPr lang="en-US" dirty="0">
                <a:latin typeface="+mj-lt"/>
              </a:rPr>
            </a:br>
            <a:r>
              <a:rPr lang="en-US" dirty="0">
                <a:latin typeface="+mj-lt"/>
              </a:rPr>
              <a:t>based on the moisture in the soil</a:t>
            </a:r>
            <a:endParaRPr lang="en-US" baseline="-25000" dirty="0">
              <a:latin typeface="+mj-lt"/>
            </a:endParaRPr>
          </a:p>
        </p:txBody>
      </p:sp>
      <p:sp>
        <p:nvSpPr>
          <p:cNvPr id="4" name="Slide Number Placeholder 3">
            <a:extLst>
              <a:ext uri="{FF2B5EF4-FFF2-40B4-BE49-F238E27FC236}">
                <a16:creationId xmlns:a16="http://schemas.microsoft.com/office/drawing/2014/main" id="{C472F68E-5893-E2ED-D74A-08032C140014}"/>
              </a:ext>
            </a:extLst>
          </p:cNvPr>
          <p:cNvSpPr>
            <a:spLocks noGrp="1"/>
          </p:cNvSpPr>
          <p:nvPr>
            <p:ph type="sldNum" sz="quarter" idx="12"/>
          </p:nvPr>
        </p:nvSpPr>
        <p:spPr/>
        <p:txBody>
          <a:bodyPr/>
          <a:lstStyle/>
          <a:p>
            <a:fld id="{0778C724-3839-4D76-A707-B4C23905D055}" type="slidenum">
              <a:rPr lang="en-US" smtClean="0"/>
              <a:t>77</a:t>
            </a:fld>
            <a:endParaRPr lang="en-US"/>
          </a:p>
        </p:txBody>
      </p:sp>
      <p:pic>
        <p:nvPicPr>
          <p:cNvPr id="6" name="Picture 5">
            <a:extLst>
              <a:ext uri="{FF2B5EF4-FFF2-40B4-BE49-F238E27FC236}">
                <a16:creationId xmlns:a16="http://schemas.microsoft.com/office/drawing/2014/main" id="{EAD5A5E0-2632-F1AE-F48A-A0C30EB46D90}"/>
              </a:ext>
            </a:extLst>
          </p:cNvPr>
          <p:cNvPicPr>
            <a:picLocks noChangeAspect="1"/>
          </p:cNvPicPr>
          <p:nvPr/>
        </p:nvPicPr>
        <p:blipFill>
          <a:blip r:embed="rId2"/>
          <a:stretch>
            <a:fillRect/>
          </a:stretch>
        </p:blipFill>
        <p:spPr>
          <a:xfrm>
            <a:off x="8012397" y="1789196"/>
            <a:ext cx="1757679" cy="1868774"/>
          </a:xfrm>
          <a:prstGeom prst="rect">
            <a:avLst/>
          </a:prstGeom>
        </p:spPr>
      </p:pic>
      <p:pic>
        <p:nvPicPr>
          <p:cNvPr id="8" name="Picture 7">
            <a:extLst>
              <a:ext uri="{FF2B5EF4-FFF2-40B4-BE49-F238E27FC236}">
                <a16:creationId xmlns:a16="http://schemas.microsoft.com/office/drawing/2014/main" id="{40064FA3-3C9E-6A83-0D43-C82F26730B72}"/>
              </a:ext>
            </a:extLst>
          </p:cNvPr>
          <p:cNvPicPr>
            <a:picLocks noChangeAspect="1"/>
          </p:cNvPicPr>
          <p:nvPr/>
        </p:nvPicPr>
        <p:blipFill>
          <a:blip r:embed="rId3"/>
          <a:stretch>
            <a:fillRect/>
          </a:stretch>
        </p:blipFill>
        <p:spPr>
          <a:xfrm>
            <a:off x="1518862" y="3170030"/>
            <a:ext cx="4167563" cy="2655439"/>
          </a:xfrm>
          <a:prstGeom prst="rect">
            <a:avLst/>
          </a:prstGeom>
        </p:spPr>
      </p:pic>
      <p:pic>
        <p:nvPicPr>
          <p:cNvPr id="10" name="Picture 9">
            <a:extLst>
              <a:ext uri="{FF2B5EF4-FFF2-40B4-BE49-F238E27FC236}">
                <a16:creationId xmlns:a16="http://schemas.microsoft.com/office/drawing/2014/main" id="{CF8B3883-DBD6-C015-7A92-1B9E4BF94113}"/>
              </a:ext>
            </a:extLst>
          </p:cNvPr>
          <p:cNvPicPr>
            <a:picLocks noChangeAspect="1"/>
          </p:cNvPicPr>
          <p:nvPr/>
        </p:nvPicPr>
        <p:blipFill>
          <a:blip r:embed="rId4"/>
          <a:stretch>
            <a:fillRect/>
          </a:stretch>
        </p:blipFill>
        <p:spPr>
          <a:xfrm>
            <a:off x="7658795" y="3846226"/>
            <a:ext cx="2613715" cy="1868774"/>
          </a:xfrm>
          <a:prstGeom prst="rect">
            <a:avLst/>
          </a:prstGeom>
        </p:spPr>
      </p:pic>
      <p:sp>
        <p:nvSpPr>
          <p:cNvPr id="12" name="TextBox 11">
            <a:extLst>
              <a:ext uri="{FF2B5EF4-FFF2-40B4-BE49-F238E27FC236}">
                <a16:creationId xmlns:a16="http://schemas.microsoft.com/office/drawing/2014/main" id="{25B46E2D-F6C4-3419-CF28-84673E8116B0}"/>
              </a:ext>
            </a:extLst>
          </p:cNvPr>
          <p:cNvSpPr txBox="1"/>
          <p:nvPr/>
        </p:nvSpPr>
        <p:spPr>
          <a:xfrm>
            <a:off x="607595" y="6294652"/>
            <a:ext cx="9527005"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Josephson, Colleen, et al. "Low-cost In-ground Soil Moisture Sensing with Radar Backscatter Tags.“</a:t>
            </a:r>
            <a:r>
              <a:rPr lang="en-US" sz="1400" dirty="0">
                <a:solidFill>
                  <a:srgbClr val="222222"/>
                </a:solidFill>
                <a:latin typeface="Arial" panose="020B0604020202020204" pitchFamily="34" charset="0"/>
              </a:rPr>
              <a:t> COMPASS 2021</a:t>
            </a:r>
            <a:endParaRPr lang="en-US" sz="1400" dirty="0"/>
          </a:p>
        </p:txBody>
      </p:sp>
    </p:spTree>
    <p:extLst>
      <p:ext uri="{BB962C8B-B14F-4D97-AF65-F5344CB8AC3E}">
        <p14:creationId xmlns:p14="http://schemas.microsoft.com/office/powerpoint/2010/main" val="11158070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655761" cy="2656355"/>
          </a:xfrm>
        </p:spPr>
        <p:txBody>
          <a:bodyPr>
            <a:normAutofit/>
          </a:bodyPr>
          <a:lstStyle/>
          <a:p>
            <a:r>
              <a:rPr lang="en-US" dirty="0">
                <a:latin typeface="+mj-lt"/>
              </a:rPr>
              <a:t>First backscatter system: Great seal bug (The Thing) 1945</a:t>
            </a:r>
          </a:p>
          <a:p>
            <a:r>
              <a:rPr lang="en-US" dirty="0">
                <a:latin typeface="+mj-lt"/>
              </a:rPr>
              <a:t>RFIDs: one of the most widely deployed backscatter system</a:t>
            </a:r>
          </a:p>
          <a:p>
            <a:endParaRPr lang="en-US" dirty="0">
              <a:latin typeface="+mj-lt"/>
            </a:endParaRPr>
          </a:p>
        </p:txBody>
      </p:sp>
      <p:pic>
        <p:nvPicPr>
          <p:cNvPr id="7" name="Picture 6" descr="A picture containing music&#10;&#10;Description automatically generated">
            <a:extLst>
              <a:ext uri="{FF2B5EF4-FFF2-40B4-BE49-F238E27FC236}">
                <a16:creationId xmlns:a16="http://schemas.microsoft.com/office/drawing/2014/main" id="{95E11F67-D850-4B98-BBF1-661D1B4DDEE9}"/>
              </a:ext>
            </a:extLst>
          </p:cNvPr>
          <p:cNvPicPr>
            <a:picLocks noChangeAspect="1"/>
          </p:cNvPicPr>
          <p:nvPr/>
        </p:nvPicPr>
        <p:blipFill>
          <a:blip r:embed="rId3"/>
          <a:stretch>
            <a:fillRect/>
          </a:stretch>
        </p:blipFill>
        <p:spPr>
          <a:xfrm>
            <a:off x="1346800" y="3429000"/>
            <a:ext cx="3324102" cy="1572120"/>
          </a:xfrm>
          <a:prstGeom prst="rect">
            <a:avLst/>
          </a:prstGeom>
        </p:spPr>
      </p:pic>
      <p:sp>
        <p:nvSpPr>
          <p:cNvPr id="22" name="TextBox 21">
            <a:extLst>
              <a:ext uri="{FF2B5EF4-FFF2-40B4-BE49-F238E27FC236}">
                <a16:creationId xmlns:a16="http://schemas.microsoft.com/office/drawing/2014/main" id="{F8DC878F-68DA-4136-A6E3-E237605BF3F2}"/>
              </a:ext>
            </a:extLst>
          </p:cNvPr>
          <p:cNvSpPr txBox="1"/>
          <p:nvPr/>
        </p:nvSpPr>
        <p:spPr>
          <a:xfrm>
            <a:off x="588470" y="5395083"/>
            <a:ext cx="5227129" cy="338554"/>
          </a:xfrm>
          <a:prstGeom prst="rect">
            <a:avLst/>
          </a:prstGeom>
          <a:noFill/>
        </p:spPr>
        <p:txBody>
          <a:bodyPr wrap="square" rtlCol="0">
            <a:spAutoFit/>
          </a:bodyPr>
          <a:lstStyle/>
          <a:p>
            <a:pPr algn="ctr"/>
            <a:r>
              <a:rPr lang="en-US" sz="1600" dirty="0">
                <a:latin typeface="+mj-lt"/>
              </a:rPr>
              <a:t>Great Seal Bug (Backscatter device embedded for spying)</a:t>
            </a: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78</a:t>
            </a:fld>
            <a:endParaRPr lang="sv-SE"/>
          </a:p>
        </p:txBody>
      </p:sp>
      <p:pic>
        <p:nvPicPr>
          <p:cNvPr id="8" name="Picture 7">
            <a:extLst>
              <a:ext uri="{FF2B5EF4-FFF2-40B4-BE49-F238E27FC236}">
                <a16:creationId xmlns:a16="http://schemas.microsoft.com/office/drawing/2014/main" id="{5B8404D4-8FBE-4665-89E8-16592CF0E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956" y="3594210"/>
            <a:ext cx="4179654" cy="1241700"/>
          </a:xfrm>
          <a:prstGeom prst="rect">
            <a:avLst/>
          </a:prstGeom>
        </p:spPr>
      </p:pic>
      <p:sp>
        <p:nvSpPr>
          <p:cNvPr id="9" name="TextBox 8">
            <a:extLst>
              <a:ext uri="{FF2B5EF4-FFF2-40B4-BE49-F238E27FC236}">
                <a16:creationId xmlns:a16="http://schemas.microsoft.com/office/drawing/2014/main" id="{A17EDF66-1A0F-4D4C-B1EC-E9179B1232C4}"/>
              </a:ext>
            </a:extLst>
          </p:cNvPr>
          <p:cNvSpPr txBox="1"/>
          <p:nvPr/>
        </p:nvSpPr>
        <p:spPr>
          <a:xfrm>
            <a:off x="6376403" y="5388852"/>
            <a:ext cx="5227129" cy="338554"/>
          </a:xfrm>
          <a:prstGeom prst="rect">
            <a:avLst/>
          </a:prstGeom>
          <a:noFill/>
        </p:spPr>
        <p:txBody>
          <a:bodyPr wrap="square" rtlCol="0">
            <a:spAutoFit/>
          </a:bodyPr>
          <a:lstStyle/>
          <a:p>
            <a:pPr algn="ctr"/>
            <a:r>
              <a:rPr lang="en-US" sz="1600" dirty="0">
                <a:latin typeface="+mj-lt"/>
              </a:rPr>
              <a:t>RFID System</a:t>
            </a:r>
          </a:p>
        </p:txBody>
      </p:sp>
      <p:sp>
        <p:nvSpPr>
          <p:cNvPr id="14" name="Title 7">
            <a:extLst>
              <a:ext uri="{FF2B5EF4-FFF2-40B4-BE49-F238E27FC236}">
                <a16:creationId xmlns:a16="http://schemas.microsoft.com/office/drawing/2014/main" id="{B7A11929-B063-4C8C-9636-96351C00E8C7}"/>
              </a:ext>
            </a:extLst>
          </p:cNvPr>
          <p:cNvSpPr>
            <a:spLocks noGrp="1"/>
          </p:cNvSpPr>
          <p:nvPr>
            <p:ph type="title"/>
          </p:nvPr>
        </p:nvSpPr>
        <p:spPr>
          <a:xfrm>
            <a:off x="838200" y="365125"/>
            <a:ext cx="10515600" cy="1325563"/>
          </a:xfrm>
        </p:spPr>
        <p:txBody>
          <a:bodyPr>
            <a:normAutofit/>
          </a:bodyPr>
          <a:lstStyle/>
          <a:p>
            <a:r>
              <a:rPr lang="en-US" sz="4000" dirty="0"/>
              <a:t>Backscatter is not a new transmission mechanism</a:t>
            </a:r>
            <a:endParaRPr lang="en-SE" sz="4000" dirty="0"/>
          </a:p>
        </p:txBody>
      </p:sp>
      <p:sp>
        <p:nvSpPr>
          <p:cNvPr id="2" name="Footer Placeholder 1">
            <a:extLst>
              <a:ext uri="{FF2B5EF4-FFF2-40B4-BE49-F238E27FC236}">
                <a16:creationId xmlns:a16="http://schemas.microsoft.com/office/drawing/2014/main" id="{160F5AEE-72E7-4597-BA60-B3BB20823115}"/>
              </a:ext>
            </a:extLst>
          </p:cNvPr>
          <p:cNvSpPr>
            <a:spLocks noGrp="1"/>
          </p:cNvSpPr>
          <p:nvPr>
            <p:ph type="ftr" sz="quarter" idx="11"/>
          </p:nvPr>
        </p:nvSpPr>
        <p:spPr/>
        <p:txBody>
          <a:bodyPr/>
          <a:lstStyle/>
          <a:p>
            <a:r>
              <a:rPr lang="sv-SE" dirty="0" err="1"/>
              <a:t>ambujv@nus.edu.sg</a:t>
            </a:r>
            <a:endParaRPr lang="sv-SE" dirty="0"/>
          </a:p>
        </p:txBody>
      </p:sp>
      <p:pic>
        <p:nvPicPr>
          <p:cNvPr id="5" name="Picture 4" descr="A picture containing text, stationary&#10;&#10;Description automatically generated">
            <a:extLst>
              <a:ext uri="{FF2B5EF4-FFF2-40B4-BE49-F238E27FC236}">
                <a16:creationId xmlns:a16="http://schemas.microsoft.com/office/drawing/2014/main" id="{8320A420-7372-DFB3-423F-27792F6AC6E2}"/>
              </a:ext>
            </a:extLst>
          </p:cNvPr>
          <p:cNvPicPr>
            <a:picLocks noChangeAspect="1"/>
          </p:cNvPicPr>
          <p:nvPr/>
        </p:nvPicPr>
        <p:blipFill>
          <a:blip r:embed="rId5"/>
          <a:stretch>
            <a:fillRect/>
          </a:stretch>
        </p:blipFill>
        <p:spPr>
          <a:xfrm>
            <a:off x="5977103" y="3349028"/>
            <a:ext cx="2633497" cy="1755665"/>
          </a:xfrm>
          <a:prstGeom prst="rect">
            <a:avLst/>
          </a:prstGeom>
        </p:spPr>
      </p:pic>
    </p:spTree>
    <p:extLst>
      <p:ext uri="{BB962C8B-B14F-4D97-AF65-F5344CB8AC3E}">
        <p14:creationId xmlns:p14="http://schemas.microsoft.com/office/powerpoint/2010/main" val="12065333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latin typeface="+mn-lt"/>
              </a:rPr>
              <a:t>RFID is </a:t>
            </a:r>
            <a:r>
              <a:rPr lang="en-US" i="1" dirty="0">
                <a:latin typeface="+mn-lt"/>
              </a:rPr>
              <a:t>everywhere</a:t>
            </a:r>
            <a:r>
              <a:rPr lang="en-US" dirty="0">
                <a:latin typeface="+mn-lt"/>
              </a:rPr>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79</a:t>
            </a:fld>
            <a:endParaRPr lang="en-US" dirty="0"/>
          </a:p>
        </p:txBody>
      </p:sp>
      <p:pic>
        <p:nvPicPr>
          <p:cNvPr id="5" name="Picture 4">
            <a:extLst>
              <a:ext uri="{FF2B5EF4-FFF2-40B4-BE49-F238E27FC236}">
                <a16:creationId xmlns:a16="http://schemas.microsoft.com/office/drawing/2014/main" id="{4CBC3DCF-F958-F446-B676-7106FAB99897}"/>
              </a:ext>
            </a:extLst>
          </p:cNvPr>
          <p:cNvPicPr>
            <a:picLocks noChangeAspect="1"/>
          </p:cNvPicPr>
          <p:nvPr/>
        </p:nvPicPr>
        <p:blipFill>
          <a:blip r:embed="rId3"/>
          <a:stretch>
            <a:fillRect/>
          </a:stretch>
        </p:blipFill>
        <p:spPr>
          <a:xfrm>
            <a:off x="7917705" y="252549"/>
            <a:ext cx="4030455" cy="2267131"/>
          </a:xfrm>
          <a:prstGeom prst="rect">
            <a:avLst/>
          </a:prstGeom>
        </p:spPr>
      </p:pic>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4"/>
          <a:srcRect l="31998"/>
          <a:stretch/>
        </p:blipFill>
        <p:spPr>
          <a:xfrm>
            <a:off x="7524207" y="2749247"/>
            <a:ext cx="3903616" cy="3217333"/>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5"/>
          <a:srcRect r="19433"/>
          <a:stretch/>
        </p:blipFill>
        <p:spPr>
          <a:xfrm>
            <a:off x="4071743" y="3297646"/>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6"/>
          <a:stretch>
            <a:fillRect/>
          </a:stretch>
        </p:blipFill>
        <p:spPr>
          <a:xfrm>
            <a:off x="197393" y="3344093"/>
            <a:ext cx="3655728" cy="2375988"/>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9105" cy="1325563"/>
          </a:xfrm>
        </p:spPr>
        <p:txBody>
          <a:bodyPr>
            <a:noAutofit/>
          </a:bodyPr>
          <a:lstStyle/>
          <a:p>
            <a:r>
              <a:rPr lang="en-US" dirty="0">
                <a:latin typeface="+mn-lt"/>
              </a:rPr>
              <a:t>Four major components of IoT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8</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0420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669575"/>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41009" y="3823464"/>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29934" y="5558847"/>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
        <p:nvSpPr>
          <p:cNvPr id="3" name="Footer Placeholder 1">
            <a:extLst>
              <a:ext uri="{FF2B5EF4-FFF2-40B4-BE49-F238E27FC236}">
                <a16:creationId xmlns:a16="http://schemas.microsoft.com/office/drawing/2014/main" id="{DE16AB19-8A0D-4A98-DFDC-2753F2ADC5B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9569539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Radio Frequency ID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latin typeface="+mj-lt"/>
              </a:rPr>
              <a:t>Cheap, low-power ubiquitous communication</a:t>
            </a:r>
          </a:p>
          <a:p>
            <a:pPr lvl="1"/>
            <a:r>
              <a:rPr lang="en-US" dirty="0">
                <a:latin typeface="+mj-lt"/>
              </a:rPr>
              <a:t>RFID tags on (or in) products</a:t>
            </a:r>
          </a:p>
          <a:p>
            <a:pPr lvl="1"/>
            <a:r>
              <a:rPr lang="en-US" dirty="0">
                <a:latin typeface="+mj-lt"/>
              </a:rPr>
              <a:t>NFC communication to/from smartphone</a:t>
            </a:r>
          </a:p>
          <a:p>
            <a:pPr lvl="1"/>
            <a:endParaRPr lang="en-US" dirty="0">
              <a:latin typeface="+mj-lt"/>
            </a:endParaRPr>
          </a:p>
          <a:p>
            <a:r>
              <a:rPr lang="en-US" dirty="0">
                <a:latin typeface="+mj-lt"/>
              </a:rPr>
              <a:t>Requirements</a:t>
            </a:r>
          </a:p>
          <a:p>
            <a:pPr lvl="1"/>
            <a:r>
              <a:rPr lang="en-US" dirty="0">
                <a:latin typeface="+mj-lt"/>
              </a:rPr>
              <a:t>Need to transmit small amount of data (ID)</a:t>
            </a:r>
          </a:p>
          <a:p>
            <a:pPr lvl="1"/>
            <a:r>
              <a:rPr lang="en-US" dirty="0">
                <a:latin typeface="+mj-lt"/>
              </a:rPr>
              <a:t>Need to operate with little or no energy</a:t>
            </a:r>
          </a:p>
          <a:p>
            <a:pPr lvl="2"/>
            <a:r>
              <a:rPr lang="en-US" dirty="0">
                <a:latin typeface="+mj-lt"/>
              </a:rPr>
              <a:t>Most do not have batteries</a:t>
            </a:r>
          </a:p>
          <a:p>
            <a:pPr lvl="1"/>
            <a:r>
              <a:rPr lang="en-US" dirty="0">
                <a:latin typeface="+mj-lt"/>
              </a:rPr>
              <a:t>Short interaction time (fast enough bit rate)</a:t>
            </a:r>
          </a:p>
          <a:p>
            <a:pPr lvl="1"/>
            <a:r>
              <a:rPr lang="en-US" dirty="0">
                <a:latin typeface="+mj-lt"/>
              </a:rPr>
              <a:t>Range can be extremely limited</a:t>
            </a:r>
          </a:p>
          <a:p>
            <a:pPr lvl="2"/>
            <a:r>
              <a:rPr lang="en-US" dirty="0">
                <a:latin typeface="+mj-lt"/>
              </a:rPr>
              <a:t>Meters to centimeters (or millimeters)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80</a:t>
            </a:fld>
            <a:endParaRPr lang="en-US"/>
          </a:p>
        </p:txBody>
      </p:sp>
      <p:pic>
        <p:nvPicPr>
          <p:cNvPr id="1028" name="Picture 4">
            <a:extLst>
              <a:ext uri="{FF2B5EF4-FFF2-40B4-BE49-F238E27FC236}">
                <a16:creationId xmlns:a16="http://schemas.microsoft.com/office/drawing/2014/main" id="{BEFB1D33-6007-4C10-9913-5CB9CA7B0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366"/>
          <a:stretch/>
        </p:blipFill>
        <p:spPr bwMode="auto">
          <a:xfrm>
            <a:off x="7960894" y="4829722"/>
            <a:ext cx="3619500" cy="1434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48F3C8-ACA3-4507-841E-49970E487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16" b="13607"/>
          <a:stretch/>
        </p:blipFill>
        <p:spPr bwMode="auto">
          <a:xfrm>
            <a:off x="8141869" y="2617295"/>
            <a:ext cx="3257550" cy="197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F327C-FC6A-4F41-8CCB-1C257F2FA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019" y="271518"/>
            <a:ext cx="2819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28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75E-5B28-0D43-8156-B8032398161A}"/>
              </a:ext>
            </a:extLst>
          </p:cNvPr>
          <p:cNvSpPr>
            <a:spLocks noGrp="1"/>
          </p:cNvSpPr>
          <p:nvPr>
            <p:ph type="title"/>
          </p:nvPr>
        </p:nvSpPr>
        <p:spPr/>
        <p:txBody>
          <a:bodyPr/>
          <a:lstStyle/>
          <a:p>
            <a:r>
              <a:rPr lang="en-US" dirty="0">
                <a:latin typeface="+mn-lt"/>
              </a:rPr>
              <a:t>Let’s look at RFID standards to get a sense of the numbers</a:t>
            </a:r>
          </a:p>
        </p:txBody>
      </p:sp>
      <p:sp>
        <p:nvSpPr>
          <p:cNvPr id="3" name="Content Placeholder 2">
            <a:extLst>
              <a:ext uri="{FF2B5EF4-FFF2-40B4-BE49-F238E27FC236}">
                <a16:creationId xmlns:a16="http://schemas.microsoft.com/office/drawing/2014/main" id="{CA55DD96-8522-7749-BA38-79FB90A6BF31}"/>
              </a:ext>
            </a:extLst>
          </p:cNvPr>
          <p:cNvSpPr>
            <a:spLocks noGrp="1"/>
          </p:cNvSpPr>
          <p:nvPr>
            <p:ph idx="1"/>
          </p:nvPr>
        </p:nvSpPr>
        <p:spPr/>
        <p:txBody>
          <a:bodyPr>
            <a:normAutofit lnSpcReduction="10000"/>
          </a:bodyPr>
          <a:lstStyle/>
          <a:p>
            <a:r>
              <a:rPr lang="en-US" dirty="0">
                <a:latin typeface="+mj-lt"/>
              </a:rPr>
              <a:t>Low Frequency (~300 kHz) — mostly legacy</a:t>
            </a:r>
          </a:p>
          <a:p>
            <a:pPr lvl="1"/>
            <a:r>
              <a:rPr lang="en-US" dirty="0">
                <a:latin typeface="+mj-lt"/>
              </a:rPr>
              <a:t>~10cm read range (inductive coupling)</a:t>
            </a:r>
          </a:p>
          <a:p>
            <a:pPr lvl="1"/>
            <a:endParaRPr lang="en-US" dirty="0">
              <a:latin typeface="+mj-lt"/>
            </a:endParaRPr>
          </a:p>
          <a:p>
            <a:r>
              <a:rPr lang="en-US" dirty="0">
                <a:latin typeface="+mj-lt"/>
              </a:rPr>
              <a:t>High Frequency (3~30 MHz; often 13.56 MHz)</a:t>
            </a:r>
          </a:p>
          <a:p>
            <a:pPr lvl="1"/>
            <a:r>
              <a:rPr lang="en-US" dirty="0">
                <a:latin typeface="+mj-lt"/>
              </a:rPr>
              <a:t>Passive: 4~7 m max </a:t>
            </a:r>
          </a:p>
          <a:p>
            <a:pPr lvl="1"/>
            <a:r>
              <a:rPr lang="en-US" dirty="0">
                <a:latin typeface="+mj-lt"/>
              </a:rPr>
              <a:t>Semi-Passive: 10~30 m max</a:t>
            </a:r>
          </a:p>
          <a:p>
            <a:pPr lvl="1"/>
            <a:r>
              <a:rPr lang="en-US" dirty="0">
                <a:latin typeface="+mj-lt"/>
              </a:rPr>
              <a:t>Active: 30+ m</a:t>
            </a:r>
          </a:p>
          <a:p>
            <a:pPr lvl="1"/>
            <a:endParaRPr lang="en-US" dirty="0">
              <a:latin typeface="+mj-lt"/>
            </a:endParaRPr>
          </a:p>
          <a:p>
            <a:r>
              <a:rPr lang="en-US" dirty="0">
                <a:latin typeface="+mj-lt"/>
              </a:rPr>
              <a:t>Ultra-High Frequency (300 MHz ~ 3 GHz)</a:t>
            </a:r>
          </a:p>
          <a:p>
            <a:pPr lvl="1"/>
            <a:r>
              <a:rPr lang="en-US" dirty="0">
                <a:latin typeface="+mj-lt"/>
              </a:rPr>
              <a:t>Passive: Up to 12 m (backscatter)</a:t>
            </a:r>
          </a:p>
          <a:p>
            <a:pPr lvl="1"/>
            <a:r>
              <a:rPr lang="en-US" dirty="0">
                <a:latin typeface="+mj-lt"/>
              </a:rPr>
              <a:t>Active: Up to 100 m</a:t>
            </a:r>
          </a:p>
        </p:txBody>
      </p:sp>
      <p:sp>
        <p:nvSpPr>
          <p:cNvPr id="4" name="Slide Number Placeholder 3">
            <a:extLst>
              <a:ext uri="{FF2B5EF4-FFF2-40B4-BE49-F238E27FC236}">
                <a16:creationId xmlns:a16="http://schemas.microsoft.com/office/drawing/2014/main" id="{F9D28300-9433-5748-84DB-7137E4F86B78}"/>
              </a:ext>
            </a:extLst>
          </p:cNvPr>
          <p:cNvSpPr>
            <a:spLocks noGrp="1"/>
          </p:cNvSpPr>
          <p:nvPr>
            <p:ph type="sldNum" sz="quarter" idx="12"/>
          </p:nvPr>
        </p:nvSpPr>
        <p:spPr/>
        <p:txBody>
          <a:bodyPr/>
          <a:lstStyle/>
          <a:p>
            <a:pPr algn="r"/>
            <a:fld id="{434A358D-2637-E146-A3BD-05BD470B507B}" type="slidenum">
              <a:rPr lang="en-US" smtClean="0"/>
              <a:pPr algn="r"/>
              <a:t>81</a:t>
            </a:fld>
            <a:endParaRPr lang="en-US" dirty="0"/>
          </a:p>
        </p:txBody>
      </p:sp>
    </p:spTree>
    <p:extLst>
      <p:ext uri="{BB962C8B-B14F-4D97-AF65-F5344CB8AC3E}">
        <p14:creationId xmlns:p14="http://schemas.microsoft.com/office/powerpoint/2010/main" val="37991809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CF4-1212-4977-8F17-F3B48DE985A3}"/>
              </a:ext>
            </a:extLst>
          </p:cNvPr>
          <p:cNvSpPr>
            <a:spLocks noGrp="1"/>
          </p:cNvSpPr>
          <p:nvPr>
            <p:ph type="title"/>
          </p:nvPr>
        </p:nvSpPr>
        <p:spPr/>
        <p:txBody>
          <a:bodyPr/>
          <a:lstStyle/>
          <a:p>
            <a:r>
              <a:rPr lang="en-US" dirty="0">
                <a:latin typeface="+mn-lt"/>
              </a:rPr>
              <a:t>RFID challenges</a:t>
            </a:r>
          </a:p>
        </p:txBody>
      </p:sp>
      <p:sp>
        <p:nvSpPr>
          <p:cNvPr id="3" name="Content Placeholder 2">
            <a:extLst>
              <a:ext uri="{FF2B5EF4-FFF2-40B4-BE49-F238E27FC236}">
                <a16:creationId xmlns:a16="http://schemas.microsoft.com/office/drawing/2014/main" id="{8CFC0B8C-3D6D-4078-9F72-F89690279A41}"/>
              </a:ext>
            </a:extLst>
          </p:cNvPr>
          <p:cNvSpPr>
            <a:spLocks noGrp="1"/>
          </p:cNvSpPr>
          <p:nvPr>
            <p:ph idx="1"/>
          </p:nvPr>
        </p:nvSpPr>
        <p:spPr/>
        <p:txBody>
          <a:bodyPr>
            <a:normAutofit lnSpcReduction="10000"/>
          </a:bodyPr>
          <a:lstStyle/>
          <a:p>
            <a:r>
              <a:rPr lang="en-US" dirty="0">
                <a:latin typeface="+mj-lt"/>
              </a:rPr>
              <a:t>Essentially free communication!</a:t>
            </a:r>
          </a:p>
          <a:p>
            <a:pPr lvl="1"/>
            <a:r>
              <a:rPr lang="en-US" dirty="0">
                <a:latin typeface="+mj-lt"/>
              </a:rPr>
              <a:t>What’s the cost (besides having a higher-capability device)</a:t>
            </a:r>
          </a:p>
          <a:p>
            <a:pPr lvl="1"/>
            <a:endParaRPr lang="en-US" dirty="0">
              <a:latin typeface="+mj-lt"/>
            </a:endParaRPr>
          </a:p>
          <a:p>
            <a:r>
              <a:rPr lang="en-US" dirty="0">
                <a:latin typeface="+mj-lt"/>
              </a:rPr>
              <a:t>Difficult to reflect energy when it is already so low</a:t>
            </a:r>
          </a:p>
          <a:p>
            <a:pPr lvl="1"/>
            <a:r>
              <a:rPr lang="en-US" dirty="0">
                <a:latin typeface="+mj-lt"/>
              </a:rPr>
              <a:t>Essentially double the path loss (there and back)</a:t>
            </a:r>
          </a:p>
          <a:p>
            <a:pPr lvl="1"/>
            <a:endParaRPr lang="en-US" dirty="0">
              <a:latin typeface="+mj-lt"/>
            </a:endParaRPr>
          </a:p>
          <a:p>
            <a:r>
              <a:rPr lang="en-US" dirty="0">
                <a:latin typeface="+mj-lt"/>
              </a:rPr>
              <a:t>Range is very limited (or transmit power needs to be high)</a:t>
            </a:r>
          </a:p>
          <a:p>
            <a:pPr lvl="1"/>
            <a:r>
              <a:rPr lang="en-US" dirty="0">
                <a:latin typeface="+mj-lt"/>
              </a:rPr>
              <a:t>Meters of range, maximum</a:t>
            </a:r>
          </a:p>
          <a:p>
            <a:pPr lvl="1"/>
            <a:r>
              <a:rPr lang="en-US" dirty="0">
                <a:latin typeface="+mj-lt"/>
              </a:rPr>
              <a:t>Centimeters for inductive coupling</a:t>
            </a:r>
          </a:p>
          <a:p>
            <a:pPr lvl="1"/>
            <a:endParaRPr lang="en-US" dirty="0">
              <a:latin typeface="+mj-lt"/>
            </a:endParaRPr>
          </a:p>
          <a:p>
            <a:pPr lvl="1"/>
            <a:r>
              <a:rPr lang="en-US" dirty="0">
                <a:latin typeface="+mj-lt"/>
              </a:rPr>
              <a:t>Alternatively, could decouple signal generation from reception</a:t>
            </a:r>
          </a:p>
        </p:txBody>
      </p:sp>
      <p:sp>
        <p:nvSpPr>
          <p:cNvPr id="4" name="Slide Number Placeholder 3">
            <a:extLst>
              <a:ext uri="{FF2B5EF4-FFF2-40B4-BE49-F238E27FC236}">
                <a16:creationId xmlns:a16="http://schemas.microsoft.com/office/drawing/2014/main" id="{9649578A-A96F-48D0-8B20-15DE9698152D}"/>
              </a:ext>
            </a:extLst>
          </p:cNvPr>
          <p:cNvSpPr>
            <a:spLocks noGrp="1"/>
          </p:cNvSpPr>
          <p:nvPr>
            <p:ph type="sldNum" sz="quarter" idx="12"/>
          </p:nvPr>
        </p:nvSpPr>
        <p:spPr/>
        <p:txBody>
          <a:bodyPr/>
          <a:lstStyle/>
          <a:p>
            <a:fld id="{0778C724-3839-4D76-A707-B4C23905D055}" type="slidenum">
              <a:rPr lang="en-US" smtClean="0"/>
              <a:t>82</a:t>
            </a:fld>
            <a:endParaRPr lang="en-US"/>
          </a:p>
        </p:txBody>
      </p:sp>
    </p:spTree>
    <p:extLst>
      <p:ext uri="{BB962C8B-B14F-4D97-AF65-F5344CB8AC3E}">
        <p14:creationId xmlns:p14="http://schemas.microsoft.com/office/powerpoint/2010/main" val="1470748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444" y="3139797"/>
            <a:ext cx="11573111" cy="1258094"/>
          </a:xfrm>
        </p:spPr>
        <p:txBody>
          <a:bodyPr>
            <a:normAutofit/>
          </a:bodyPr>
          <a:lstStyle/>
          <a:p>
            <a:pPr marL="0" indent="0" algn="ctr">
              <a:buNone/>
            </a:pPr>
            <a:r>
              <a:rPr lang="en-US" sz="4800" dirty="0"/>
              <a:t>Long-range Backscatter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769301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Long range backscatter transmissions using  </a:t>
            </a:r>
            <a:r>
              <a:rPr lang="en-US" sz="4000" dirty="0" err="1"/>
              <a:t>LoRea</a:t>
            </a:r>
            <a:endParaRPr lang="en-US" sz="4000" dirty="0"/>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84</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3590856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82952" cy="4828847"/>
          </a:xfrm>
        </p:spPr>
        <p:txBody>
          <a:bodyPr>
            <a:normAutofit/>
          </a:bodyPr>
          <a:lstStyle/>
          <a:p>
            <a:r>
              <a:rPr lang="en-US" dirty="0">
                <a:latin typeface="Calibri Light" charset="0"/>
                <a:ea typeface="Calibri Light" charset="0"/>
                <a:cs typeface="Calibri Light" charset="0"/>
              </a:rPr>
              <a:t>Bi-static setup spatially separates carrier generation from the receiver</a:t>
            </a: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pPr marL="0" indent="0" algn="ctr">
              <a:buNone/>
            </a:pPr>
            <a:endParaRPr lang="en-US" dirty="0">
              <a:latin typeface="Calibri Light" charset="0"/>
              <a:ea typeface="Calibri Light" charset="0"/>
              <a:cs typeface="Calibri Light" charset="0"/>
            </a:endParaRPr>
          </a:p>
          <a:p>
            <a:r>
              <a:rPr lang="en-US" dirty="0">
                <a:latin typeface="Calibri Light" charset="0"/>
                <a:ea typeface="Calibri Light" charset="0"/>
                <a:cs typeface="Calibri Light" charset="0"/>
              </a:rPr>
              <a:t>Use devices that surround us for providing the necessary carrier signal</a:t>
            </a:r>
          </a:p>
          <a:p>
            <a:pPr marL="0" indent="0" algn="ctr">
              <a:buNone/>
            </a:pPr>
            <a:endParaRPr lang="en-US" b="1" dirty="0">
              <a:ea typeface="Calibri Light" charset="0"/>
              <a:cs typeface="Calibri Light" charset="0"/>
            </a:endParaRPr>
          </a:p>
          <a:p>
            <a:pPr marL="0" indent="0" algn="ctr">
              <a:buNone/>
            </a:pPr>
            <a:r>
              <a:rPr lang="en-US" b="1" dirty="0">
                <a:ea typeface="Calibri Light" charset="0"/>
                <a:cs typeface="Calibri Light" charset="0"/>
              </a:rPr>
              <a:t>Self-interference reduced due to path loss suffered by carrier signal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p:cNvSpPr txBox="1"/>
          <p:nvPr/>
        </p:nvSpPr>
        <p:spPr>
          <a:xfrm>
            <a:off x="6982146" y="4293815"/>
            <a:ext cx="32569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Bi-static configuration</a:t>
            </a:r>
          </a:p>
        </p:txBody>
      </p:sp>
      <p:sp>
        <p:nvSpPr>
          <p:cNvPr id="8" name="TextBox 7"/>
          <p:cNvSpPr txBox="1"/>
          <p:nvPr/>
        </p:nvSpPr>
        <p:spPr>
          <a:xfrm>
            <a:off x="1662766" y="4291914"/>
            <a:ext cx="35470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Monostatic configuration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068" y="2508897"/>
            <a:ext cx="5297525" cy="160887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069" y="2498398"/>
            <a:ext cx="5441034" cy="1616433"/>
          </a:xfrm>
          <a:prstGeom prst="rect">
            <a:avLst/>
          </a:prstGeom>
        </p:spPr>
      </p:pic>
      <p:sp>
        <p:nvSpPr>
          <p:cNvPr id="5" name="Footer Placeholder 4">
            <a:extLst>
              <a:ext uri="{FF2B5EF4-FFF2-40B4-BE49-F238E27FC236}">
                <a16:creationId xmlns:a16="http://schemas.microsoft.com/office/drawing/2014/main" id="{295972B7-AAF2-468A-A053-78C7E85D64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11" name="Title 10">
            <a:extLst>
              <a:ext uri="{FF2B5EF4-FFF2-40B4-BE49-F238E27FC236}">
                <a16:creationId xmlns:a16="http://schemas.microsoft.com/office/drawing/2014/main" id="{D39DB4D2-6648-431E-8431-A21F66AD8E1A}"/>
              </a:ext>
            </a:extLst>
          </p:cNvPr>
          <p:cNvSpPr>
            <a:spLocks noGrp="1"/>
          </p:cNvSpPr>
          <p:nvPr>
            <p:ph type="title"/>
          </p:nvPr>
        </p:nvSpPr>
        <p:spPr/>
        <p:txBody>
          <a:bodyPr>
            <a:normAutofit/>
          </a:bodyPr>
          <a:lstStyle/>
          <a:p>
            <a:r>
              <a:rPr lang="en-US" sz="4400" dirty="0"/>
              <a:t>Design element #1: </a:t>
            </a:r>
            <a:r>
              <a:rPr lang="en-US" sz="4400" dirty="0" err="1"/>
              <a:t>LoRea</a:t>
            </a:r>
            <a:r>
              <a:rPr lang="en-US" sz="4400" dirty="0"/>
              <a:t> decouples the carrier signal generation and reception</a:t>
            </a:r>
            <a:endParaRPr lang="en-SE" dirty="0"/>
          </a:p>
        </p:txBody>
      </p:sp>
    </p:spTree>
    <p:extLst>
      <p:ext uri="{BB962C8B-B14F-4D97-AF65-F5344CB8AC3E}">
        <p14:creationId xmlns:p14="http://schemas.microsoft.com/office/powerpoint/2010/main" val="216585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835" y="1768547"/>
            <a:ext cx="11632665" cy="5040959"/>
          </a:xfrm>
          <a:solidFill>
            <a:schemeClr val="bg1"/>
          </a:solidFill>
        </p:spPr>
        <p:txBody>
          <a:bodyPr>
            <a:normAutofit/>
          </a:bodyPr>
          <a:lstStyle/>
          <a:p>
            <a:r>
              <a:rPr lang="en-US" dirty="0">
                <a:latin typeface="+mj-lt"/>
                <a:ea typeface="Calibri Light" charset="0"/>
                <a:cs typeface="Calibri Light" charset="0"/>
              </a:rPr>
              <a:t>Backscatter is a mixing  process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r>
              <a:rPr lang="en-US" dirty="0">
                <a:latin typeface="+mj-lt"/>
              </a:rPr>
              <a:t>Transceivers attenuate interference at adjacent frequency channels</a:t>
            </a:r>
          </a:p>
          <a:p>
            <a:r>
              <a:rPr lang="en-US" dirty="0">
                <a:latin typeface="+mj-lt"/>
              </a:rPr>
              <a:t>Frequency separation reduces interference from carrier to backscatter signal</a:t>
            </a:r>
          </a:p>
          <a:p>
            <a:pPr marL="0" indent="0" algn="ctr">
              <a:buNone/>
            </a:pPr>
            <a:endParaRPr lang="en-US" dirty="0">
              <a:solidFill>
                <a:srgbClr val="FF0000"/>
              </a:solidFill>
              <a:latin typeface="+mj-lt"/>
            </a:endParaRPr>
          </a:p>
          <a:p>
            <a:pPr marL="0" indent="0" algn="ctr">
              <a:buNone/>
            </a:pPr>
            <a:endParaRPr lang="en-US" dirty="0">
              <a:solidFill>
                <a:srgbClr val="FF0000"/>
              </a:solidFill>
              <a:latin typeface="+mj-lt"/>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234" y="2098843"/>
            <a:ext cx="6465530" cy="1963605"/>
          </a:xfrm>
          <a:prstGeom prst="rect">
            <a:avLst/>
          </a:prstGeom>
        </p:spPr>
      </p:pic>
      <p:sp>
        <p:nvSpPr>
          <p:cNvPr id="4" name="Footer Placeholder 3">
            <a:extLst>
              <a:ext uri="{FF2B5EF4-FFF2-40B4-BE49-F238E27FC236}">
                <a16:creationId xmlns:a16="http://schemas.microsoft.com/office/drawing/2014/main" id="{0E823F7A-8250-43BB-B887-CC79F4EE86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9" name="TextBox 8">
            <a:extLst>
              <a:ext uri="{FF2B5EF4-FFF2-40B4-BE49-F238E27FC236}">
                <a16:creationId xmlns:a16="http://schemas.microsoft.com/office/drawing/2014/main" id="{BB7C1BCC-5E58-4337-9D38-C6C336D39B6C}"/>
              </a:ext>
            </a:extLst>
          </p:cNvPr>
          <p:cNvSpPr txBox="1"/>
          <p:nvPr/>
        </p:nvSpPr>
        <p:spPr>
          <a:xfrm>
            <a:off x="961474" y="5468005"/>
            <a:ext cx="1026904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 complex self-interference mechanisms required at reader</a:t>
            </a:r>
          </a:p>
        </p:txBody>
      </p:sp>
      <p:sp>
        <p:nvSpPr>
          <p:cNvPr id="11" name="Title 10">
            <a:extLst>
              <a:ext uri="{FF2B5EF4-FFF2-40B4-BE49-F238E27FC236}">
                <a16:creationId xmlns:a16="http://schemas.microsoft.com/office/drawing/2014/main" id="{B9698165-08DC-4A65-94CB-475F1CA8382B}"/>
              </a:ext>
            </a:extLst>
          </p:cNvPr>
          <p:cNvSpPr>
            <a:spLocks noGrp="1"/>
          </p:cNvSpPr>
          <p:nvPr>
            <p:ph type="title"/>
          </p:nvPr>
        </p:nvSpPr>
        <p:spPr>
          <a:xfrm>
            <a:off x="838200" y="365125"/>
            <a:ext cx="10515600" cy="1325563"/>
          </a:xfrm>
        </p:spPr>
        <p:txBody>
          <a:bodyPr>
            <a:normAutofit/>
          </a:bodyPr>
          <a:lstStyle/>
          <a:p>
            <a:r>
              <a:rPr lang="en-US" sz="4400" dirty="0"/>
              <a:t>Design element #2: </a:t>
            </a:r>
            <a:r>
              <a:rPr lang="en-US" sz="4400" dirty="0" err="1"/>
              <a:t>LoRea</a:t>
            </a:r>
            <a:r>
              <a:rPr lang="en-US" sz="4400" dirty="0"/>
              <a:t> backscatters at a frequency offset from the carrier signal</a:t>
            </a:r>
            <a:endParaRPr lang="en-SE" dirty="0"/>
          </a:p>
        </p:txBody>
      </p:sp>
    </p:spTree>
    <p:extLst>
      <p:ext uri="{BB962C8B-B14F-4D97-AF65-F5344CB8AC3E}">
        <p14:creationId xmlns:p14="http://schemas.microsoft.com/office/powerpoint/2010/main" val="15434131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Receiving transmissions 1km away from the setup</a:t>
            </a:r>
          </a:p>
        </p:txBody>
      </p:sp>
      <p:sp>
        <p:nvSpPr>
          <p:cNvPr id="5" name="Footer Placeholder 4">
            <a:extLst>
              <a:ext uri="{FF2B5EF4-FFF2-40B4-BE49-F238E27FC236}">
                <a16:creationId xmlns:a16="http://schemas.microsoft.com/office/drawing/2014/main" id="{E75ADFBD-39D5-42CA-B064-DB2AC7FFAA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ambujv@berkeley.edu</a:t>
            </a:r>
          </a:p>
        </p:txBody>
      </p:sp>
    </p:spTree>
    <p:extLst>
      <p:ext uri="{BB962C8B-B14F-4D97-AF65-F5344CB8AC3E}">
        <p14:creationId xmlns:p14="http://schemas.microsoft.com/office/powerpoint/2010/main" val="22767287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2A2E91-587E-4D76-9EAF-64A00387C4A6}"/>
              </a:ext>
            </a:extLst>
          </p:cNvPr>
          <p:cNvGraphicFramePr>
            <a:graphicFrameLocks noGrp="1"/>
          </p:cNvGraphicFramePr>
          <p:nvPr/>
        </p:nvGraphicFramePr>
        <p:xfrm>
          <a:off x="1798736" y="1991195"/>
          <a:ext cx="8128000" cy="333756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System name</a:t>
                      </a:r>
                      <a:endParaRPr lang="en-US" dirty="0">
                        <a:latin typeface="+mj-lt"/>
                      </a:endParaRPr>
                    </a:p>
                  </a:txBody>
                  <a:tcPr/>
                </a:tc>
                <a:tc>
                  <a:txBody>
                    <a:bodyPr/>
                    <a:lstStyle/>
                    <a:p>
                      <a:pPr algn="ctr"/>
                      <a:r>
                        <a:rPr lang="en-US" dirty="0"/>
                        <a:t>Communication range</a:t>
                      </a:r>
                      <a:endParaRPr lang="en-US" dirty="0">
                        <a:latin typeface="+mj-lt"/>
                      </a:endParaRPr>
                    </a:p>
                  </a:txBody>
                  <a:tcPr/>
                </a:tc>
                <a:extLst>
                  <a:ext uri="{0D108BD9-81ED-4DB2-BD59-A6C34878D82A}">
                    <a16:rowId xmlns:a16="http://schemas.microsoft.com/office/drawing/2014/main" val="10000"/>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868</a:t>
                      </a:r>
                      <a:r>
                        <a:rPr lang="en-US" b="1" baseline="0" dirty="0">
                          <a:solidFill>
                            <a:schemeClr val="tx1"/>
                          </a:solidFill>
                        </a:rPr>
                        <a:t> MHz </a:t>
                      </a:r>
                      <a:r>
                        <a:rPr lang="en-US" b="1" dirty="0">
                          <a:solidFill>
                            <a:schemeClr val="tx1"/>
                          </a:solidFill>
                        </a:rPr>
                        <a:t>(SENSYS</a:t>
                      </a:r>
                      <a:r>
                        <a:rPr lang="en-US" b="1" baseline="0" dirty="0">
                          <a:solidFill>
                            <a:schemeClr val="tx1"/>
                          </a:solidFill>
                        </a:rPr>
                        <a:t> 2017)</a:t>
                      </a:r>
                      <a:endParaRPr lang="en-US" b="1" dirty="0">
                        <a:solidFill>
                          <a:schemeClr val="tx1"/>
                        </a:solidFill>
                        <a:latin typeface="+mj-lt"/>
                      </a:endParaRPr>
                    </a:p>
                  </a:txBody>
                  <a:tcPr/>
                </a:tc>
                <a:tc>
                  <a:txBody>
                    <a:bodyPr/>
                    <a:lstStyle/>
                    <a:p>
                      <a:pPr algn="ctr"/>
                      <a:r>
                        <a:rPr lang="en-US" b="1" dirty="0">
                          <a:solidFill>
                            <a:schemeClr val="tx1"/>
                          </a:solidFill>
                        </a:rPr>
                        <a:t>3400 m</a:t>
                      </a:r>
                      <a:endParaRPr lang="en-US" b="1" dirty="0">
                        <a:solidFill>
                          <a:schemeClr val="tx1"/>
                        </a:solidFill>
                        <a:latin typeface="+mj-lt"/>
                      </a:endParaRPr>
                    </a:p>
                  </a:txBody>
                  <a:tcPr/>
                </a:tc>
                <a:extLst>
                  <a:ext uri="{0D108BD9-81ED-4DB2-BD59-A6C34878D82A}">
                    <a16:rowId xmlns:a16="http://schemas.microsoft.com/office/drawing/2014/main" val="207002824"/>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2.4 GHz</a:t>
                      </a:r>
                      <a:r>
                        <a:rPr lang="en-US" b="1" baseline="0" dirty="0">
                          <a:solidFill>
                            <a:schemeClr val="tx1"/>
                          </a:solidFill>
                        </a:rPr>
                        <a:t> (SENSYS 2017)</a:t>
                      </a:r>
                      <a:endParaRPr lang="en-US" b="1" dirty="0">
                        <a:solidFill>
                          <a:schemeClr val="tx1"/>
                        </a:solidFill>
                        <a:latin typeface="+mj-lt"/>
                      </a:endParaRPr>
                    </a:p>
                  </a:txBody>
                  <a:tcPr/>
                </a:tc>
                <a:tc>
                  <a:txBody>
                    <a:bodyPr/>
                    <a:lstStyle/>
                    <a:p>
                      <a:pPr algn="ctr"/>
                      <a:r>
                        <a:rPr lang="en-US" b="1" dirty="0">
                          <a:solidFill>
                            <a:schemeClr val="tx1"/>
                          </a:solidFill>
                        </a:rPr>
                        <a:t>225 m</a:t>
                      </a:r>
                      <a:endParaRPr lang="en-US" b="1" dirty="0">
                        <a:solidFill>
                          <a:schemeClr val="tx1"/>
                        </a:solidFill>
                        <a:latin typeface="+mj-lt"/>
                      </a:endParaRPr>
                    </a:p>
                  </a:txBody>
                  <a:tcPr/>
                </a:tc>
                <a:extLst>
                  <a:ext uri="{0D108BD9-81ED-4DB2-BD59-A6C34878D82A}">
                    <a16:rowId xmlns:a16="http://schemas.microsoft.com/office/drawing/2014/main" val="1559793613"/>
                  </a:ext>
                </a:extLst>
              </a:tr>
              <a:tr h="370840">
                <a:tc>
                  <a:txBody>
                    <a:bodyPr/>
                    <a:lstStyle/>
                    <a:p>
                      <a:pPr algn="ctr"/>
                      <a:r>
                        <a:rPr lang="en-US" dirty="0"/>
                        <a:t>RFID</a:t>
                      </a:r>
                      <a:endParaRPr lang="en-US" dirty="0">
                        <a:latin typeface="+mj-lt"/>
                      </a:endParaRPr>
                    </a:p>
                  </a:txBody>
                  <a:tcPr/>
                </a:tc>
                <a:tc>
                  <a:txBody>
                    <a:bodyPr/>
                    <a:lstStyle/>
                    <a:p>
                      <a:pPr algn="ctr"/>
                      <a:r>
                        <a:rPr lang="en-US" dirty="0"/>
                        <a:t>&lt;</a:t>
                      </a:r>
                      <a:r>
                        <a:rPr lang="en-US" baseline="0" dirty="0"/>
                        <a:t> 18 m</a:t>
                      </a:r>
                      <a:endParaRPr lang="en-US" dirty="0">
                        <a:latin typeface="+mj-lt"/>
                      </a:endParaRPr>
                    </a:p>
                  </a:txBody>
                  <a:tcPr/>
                </a:tc>
                <a:extLst>
                  <a:ext uri="{0D108BD9-81ED-4DB2-BD59-A6C34878D82A}">
                    <a16:rowId xmlns:a16="http://schemas.microsoft.com/office/drawing/2014/main" val="10001"/>
                  </a:ext>
                </a:extLst>
              </a:tr>
              <a:tr h="370840">
                <a:tc>
                  <a:txBody>
                    <a:bodyPr/>
                    <a:lstStyle/>
                    <a:p>
                      <a:pPr algn="ctr"/>
                      <a:r>
                        <a:rPr lang="en-US" dirty="0" err="1"/>
                        <a:t>BackFi</a:t>
                      </a:r>
                      <a:r>
                        <a:rPr lang="en-US" dirty="0"/>
                        <a:t> (SIGCOMM 2015)</a:t>
                      </a:r>
                      <a:endParaRPr lang="en-US" dirty="0">
                        <a:latin typeface="+mj-lt"/>
                      </a:endParaRPr>
                    </a:p>
                  </a:txBody>
                  <a:tcPr/>
                </a:tc>
                <a:tc>
                  <a:txBody>
                    <a:bodyPr/>
                    <a:lstStyle/>
                    <a:p>
                      <a:pPr algn="ctr"/>
                      <a:r>
                        <a:rPr lang="en-US" dirty="0"/>
                        <a:t>5 m</a:t>
                      </a:r>
                      <a:endParaRPr lang="en-US" dirty="0">
                        <a:latin typeface="+mj-lt"/>
                      </a:endParaRPr>
                    </a:p>
                  </a:txBody>
                  <a:tcPr/>
                </a:tc>
                <a:extLst>
                  <a:ext uri="{0D108BD9-81ED-4DB2-BD59-A6C34878D82A}">
                    <a16:rowId xmlns:a16="http://schemas.microsoft.com/office/drawing/2014/main" val="10002"/>
                  </a:ext>
                </a:extLst>
              </a:tr>
              <a:tr h="370840">
                <a:tc>
                  <a:txBody>
                    <a:bodyPr/>
                    <a:lstStyle/>
                    <a:p>
                      <a:pPr algn="ctr"/>
                      <a:r>
                        <a:rPr lang="en-US" dirty="0"/>
                        <a:t>Passive </a:t>
                      </a:r>
                      <a:r>
                        <a:rPr lang="en-US" dirty="0" err="1"/>
                        <a:t>WiFi</a:t>
                      </a:r>
                      <a:r>
                        <a:rPr lang="en-US" dirty="0"/>
                        <a:t> (NSDI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3"/>
                  </a:ext>
                </a:extLst>
              </a:tr>
              <a:tr h="370840">
                <a:tc>
                  <a:txBody>
                    <a:bodyPr/>
                    <a:lstStyle/>
                    <a:p>
                      <a:pPr algn="ctr"/>
                      <a:r>
                        <a:rPr lang="en-US" dirty="0" err="1"/>
                        <a:t>HitchHike</a:t>
                      </a:r>
                      <a:r>
                        <a:rPr lang="en-US" dirty="0"/>
                        <a:t> (SENSYS </a:t>
                      </a:r>
                      <a:r>
                        <a:rPr lang="en-US" baseline="0" dirty="0"/>
                        <a:t>2016)</a:t>
                      </a:r>
                      <a:endParaRPr lang="en-US" dirty="0">
                        <a:latin typeface="+mj-lt"/>
                      </a:endParaRPr>
                    </a:p>
                  </a:txBody>
                  <a:tcPr/>
                </a:tc>
                <a:tc>
                  <a:txBody>
                    <a:bodyPr/>
                    <a:lstStyle/>
                    <a:p>
                      <a:pPr algn="ctr"/>
                      <a:r>
                        <a:rPr lang="en-US" dirty="0"/>
                        <a:t>54 m</a:t>
                      </a:r>
                      <a:endParaRPr lang="en-US" dirty="0">
                        <a:latin typeface="+mj-lt"/>
                      </a:endParaRPr>
                    </a:p>
                  </a:txBody>
                  <a:tcPr/>
                </a:tc>
                <a:extLst>
                  <a:ext uri="{0D108BD9-81ED-4DB2-BD59-A6C34878D82A}">
                    <a16:rowId xmlns:a16="http://schemas.microsoft.com/office/drawing/2014/main" val="10004"/>
                  </a:ext>
                </a:extLst>
              </a:tr>
              <a:tr h="370840">
                <a:tc>
                  <a:txBody>
                    <a:bodyPr/>
                    <a:lstStyle/>
                    <a:p>
                      <a:pPr algn="ctr"/>
                      <a:r>
                        <a:rPr lang="en-US" dirty="0" err="1"/>
                        <a:t>Interscatter</a:t>
                      </a:r>
                      <a:r>
                        <a:rPr lang="en-US" dirty="0"/>
                        <a:t> (SIGCOMM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5"/>
                  </a:ext>
                </a:extLst>
              </a:tr>
              <a:tr h="370840">
                <a:tc>
                  <a:txBody>
                    <a:bodyPr/>
                    <a:lstStyle/>
                    <a:p>
                      <a:pPr algn="ctr"/>
                      <a:r>
                        <a:rPr lang="en-US" dirty="0" err="1"/>
                        <a:t>LoRa</a:t>
                      </a:r>
                      <a:r>
                        <a:rPr lang="en-US" baseline="0" dirty="0"/>
                        <a:t> Backscatter (UBICOMP 2017)</a:t>
                      </a:r>
                      <a:endParaRPr lang="en-US" dirty="0">
                        <a:latin typeface="+mj-lt"/>
                      </a:endParaRPr>
                    </a:p>
                  </a:txBody>
                  <a:tcPr/>
                </a:tc>
                <a:tc>
                  <a:txBody>
                    <a:bodyPr/>
                    <a:lstStyle/>
                    <a:p>
                      <a:pPr algn="ctr"/>
                      <a:r>
                        <a:rPr lang="en-US" dirty="0"/>
                        <a:t>2800</a:t>
                      </a:r>
                      <a:r>
                        <a:rPr lang="en-US" baseline="0" dirty="0"/>
                        <a:t> m</a:t>
                      </a:r>
                      <a:endParaRPr lang="en-US" dirty="0">
                        <a:latin typeface="+mj-lt"/>
                      </a:endParaRPr>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C6DB0ED5-C2E1-46AC-A626-BC8105A88697}"/>
              </a:ext>
            </a:extLst>
          </p:cNvPr>
          <p:cNvSpPr txBox="1"/>
          <p:nvPr/>
        </p:nvSpPr>
        <p:spPr>
          <a:xfrm>
            <a:off x="2235049" y="5402042"/>
            <a:ext cx="7929461" cy="369332"/>
          </a:xfrm>
          <a:prstGeom prst="rect">
            <a:avLst/>
          </a:prstGeom>
          <a:noFill/>
        </p:spPr>
        <p:txBody>
          <a:bodyPr wrap="square" rtlCol="0">
            <a:spAutoFit/>
          </a:bodyPr>
          <a:lstStyle/>
          <a:p>
            <a:r>
              <a:rPr lang="sv-SE" dirty="0">
                <a:latin typeface="+mj-lt"/>
              </a:rPr>
              <a:t>Range </a:t>
            </a:r>
            <a:r>
              <a:rPr lang="sv-SE" sz="1600" dirty="0" err="1">
                <a:latin typeface="+mj-lt"/>
              </a:rPr>
              <a:t>reported</a:t>
            </a:r>
            <a:r>
              <a:rPr lang="sv-SE" dirty="0">
                <a:latin typeface="+mj-lt"/>
              </a:rPr>
              <a:t> </a:t>
            </a:r>
            <a:r>
              <a:rPr lang="sv-SE" dirty="0" err="1">
                <a:latin typeface="+mj-lt"/>
              </a:rPr>
              <a:t>are</a:t>
            </a:r>
            <a:r>
              <a:rPr lang="sv-SE" dirty="0">
                <a:latin typeface="+mj-lt"/>
              </a:rPr>
              <a:t> </a:t>
            </a:r>
            <a:r>
              <a:rPr lang="sv-SE" dirty="0" err="1">
                <a:latin typeface="+mj-lt"/>
              </a:rPr>
              <a:t>line</a:t>
            </a:r>
            <a:r>
              <a:rPr lang="sv-SE" dirty="0">
                <a:latin typeface="+mj-lt"/>
              </a:rPr>
              <a:t> </a:t>
            </a:r>
            <a:r>
              <a:rPr lang="sv-SE" dirty="0" err="1">
                <a:latin typeface="+mj-lt"/>
              </a:rPr>
              <a:t>of</a:t>
            </a:r>
            <a:r>
              <a:rPr lang="sv-SE" dirty="0">
                <a:latin typeface="+mj-lt"/>
              </a:rPr>
              <a:t> </a:t>
            </a:r>
            <a:r>
              <a:rPr lang="sv-SE" dirty="0" err="1">
                <a:latin typeface="+mj-lt"/>
              </a:rPr>
              <a:t>sight</a:t>
            </a:r>
            <a:r>
              <a:rPr lang="sv-SE" dirty="0">
                <a:latin typeface="+mj-lt"/>
              </a:rPr>
              <a:t>, </a:t>
            </a:r>
            <a:r>
              <a:rPr lang="sv-SE" dirty="0" err="1">
                <a:latin typeface="+mj-lt"/>
              </a:rPr>
              <a:t>with</a:t>
            </a:r>
            <a:r>
              <a:rPr lang="sv-SE" dirty="0">
                <a:latin typeface="+mj-lt"/>
              </a:rPr>
              <a:t> </a:t>
            </a:r>
            <a:r>
              <a:rPr lang="sv-SE" dirty="0" err="1">
                <a:latin typeface="+mj-lt"/>
              </a:rPr>
              <a:t>backscatter</a:t>
            </a:r>
            <a:r>
              <a:rPr lang="sv-SE" dirty="0">
                <a:latin typeface="+mj-lt"/>
              </a:rPr>
              <a:t> tag  co-</a:t>
            </a:r>
            <a:r>
              <a:rPr lang="sv-SE" dirty="0" err="1">
                <a:latin typeface="+mj-lt"/>
              </a:rPr>
              <a:t>located</a:t>
            </a:r>
            <a:r>
              <a:rPr lang="sv-SE" dirty="0">
                <a:latin typeface="+mj-lt"/>
              </a:rPr>
              <a:t> </a:t>
            </a:r>
            <a:r>
              <a:rPr lang="sv-SE" dirty="0" err="1">
                <a:latin typeface="+mj-lt"/>
              </a:rPr>
              <a:t>with</a:t>
            </a:r>
            <a:r>
              <a:rPr lang="sv-SE" dirty="0">
                <a:latin typeface="+mj-lt"/>
              </a:rPr>
              <a:t> </a:t>
            </a:r>
            <a:r>
              <a:rPr lang="sv-SE" dirty="0" err="1">
                <a:latin typeface="+mj-lt"/>
              </a:rPr>
              <a:t>carrier</a:t>
            </a:r>
            <a:r>
              <a:rPr lang="sv-SE" dirty="0">
                <a:latin typeface="+mj-lt"/>
              </a:rPr>
              <a:t> source</a:t>
            </a:r>
            <a:endParaRPr lang="en-US" dirty="0">
              <a:latin typeface="+mj-lt"/>
            </a:endParaRPr>
          </a:p>
        </p:txBody>
      </p:sp>
      <p:sp>
        <p:nvSpPr>
          <p:cNvPr id="3" name="Footer Placeholder 2">
            <a:extLst>
              <a:ext uri="{FF2B5EF4-FFF2-40B4-BE49-F238E27FC236}">
                <a16:creationId xmlns:a16="http://schemas.microsoft.com/office/drawing/2014/main" id="{3FFC1555-AC2F-4B47-93D5-285F70455067}"/>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C839688-2FAB-4A1C-8290-AD7B16A960D4}"/>
              </a:ext>
            </a:extLst>
          </p:cNvPr>
          <p:cNvSpPr>
            <a:spLocks noGrp="1"/>
          </p:cNvSpPr>
          <p:nvPr>
            <p:ph type="sldNum" sz="quarter" idx="12"/>
          </p:nvPr>
        </p:nvSpPr>
        <p:spPr/>
        <p:txBody>
          <a:bodyPr/>
          <a:lstStyle/>
          <a:p>
            <a:fld id="{687B7451-1438-CB4A-8106-82A64F1C7D7B}" type="slidenum">
              <a:rPr lang="sv-SE" smtClean="0"/>
              <a:t>88</a:t>
            </a:fld>
            <a:endParaRPr lang="sv-SE"/>
          </a:p>
        </p:txBody>
      </p:sp>
      <p:sp>
        <p:nvSpPr>
          <p:cNvPr id="9" name="Title 1">
            <a:extLst>
              <a:ext uri="{FF2B5EF4-FFF2-40B4-BE49-F238E27FC236}">
                <a16:creationId xmlns:a16="http://schemas.microsoft.com/office/drawing/2014/main" id="{B8904EBF-19D2-4199-8BC1-811567E24571}"/>
              </a:ext>
            </a:extLst>
          </p:cNvPr>
          <p:cNvSpPr>
            <a:spLocks noGrp="1"/>
          </p:cNvSpPr>
          <p:nvPr>
            <p:ph type="title"/>
          </p:nvPr>
        </p:nvSpPr>
        <p:spPr>
          <a:xfrm>
            <a:off x="838199" y="365125"/>
            <a:ext cx="11203745" cy="1325563"/>
          </a:xfrm>
        </p:spPr>
        <p:txBody>
          <a:bodyPr>
            <a:noAutofit/>
          </a:bodyPr>
          <a:lstStyle/>
          <a:p>
            <a:r>
              <a:rPr lang="en-GB" sz="4000" dirty="0" err="1"/>
              <a:t>LoRea</a:t>
            </a:r>
            <a:r>
              <a:rPr lang="en-GB" sz="4000" dirty="0"/>
              <a:t> outperforms state-of-the-art systems</a:t>
            </a:r>
            <a:endParaRPr lang="en-SE" sz="1600" dirty="0"/>
          </a:p>
        </p:txBody>
      </p:sp>
    </p:spTree>
    <p:extLst>
      <p:ext uri="{BB962C8B-B14F-4D97-AF65-F5344CB8AC3E}">
        <p14:creationId xmlns:p14="http://schemas.microsoft.com/office/powerpoint/2010/main" val="37020512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89</a:t>
            </a:fld>
            <a:endParaRPr lang="en-US"/>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algn="ctr"/>
            <a:r>
              <a:rPr lang="en-US" sz="1600" dirty="0">
                <a:latin typeface="+mj-lt"/>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algn="ctr"/>
            <a:r>
              <a:rPr lang="en-US" sz="1600" dirty="0">
                <a:latin typeface="+mj-lt"/>
              </a:rPr>
              <a:t>Receiving transmissions 1km away from the setup</a:t>
            </a:r>
          </a:p>
        </p:txBody>
      </p:sp>
      <p:sp>
        <p:nvSpPr>
          <p:cNvPr id="6" name="Footer Placeholder 5">
            <a:extLst>
              <a:ext uri="{FF2B5EF4-FFF2-40B4-BE49-F238E27FC236}">
                <a16:creationId xmlns:a16="http://schemas.microsoft.com/office/drawing/2014/main" id="{55B36690-BCDC-448E-9117-44171F9D20CF}"/>
              </a:ext>
            </a:extLst>
          </p:cNvPr>
          <p:cNvSpPr>
            <a:spLocks noGrp="1"/>
          </p:cNvSpPr>
          <p:nvPr>
            <p:ph type="ftr" sz="quarter" idx="11"/>
          </p:nvPr>
        </p:nvSpPr>
        <p:spPr>
          <a:xfrm>
            <a:off x="4038600" y="6482655"/>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76922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Definitions: What are actuator?</a:t>
            </a:r>
          </a:p>
        </p:txBody>
      </p:sp>
      <p:sp>
        <p:nvSpPr>
          <p:cNvPr id="3" name="Content Placeholder 2"/>
          <p:cNvSpPr>
            <a:spLocks noGrp="1"/>
          </p:cNvSpPr>
          <p:nvPr>
            <p:ph idx="1"/>
          </p:nvPr>
        </p:nvSpPr>
        <p:spPr>
          <a:xfrm>
            <a:off x="838199" y="1690687"/>
            <a:ext cx="11187023" cy="4407605"/>
          </a:xfrm>
        </p:spPr>
        <p:txBody>
          <a:bodyPr>
            <a:noAutofit/>
          </a:bodyPr>
          <a:lstStyle/>
          <a:p>
            <a:r>
              <a:rPr lang="en-US" dirty="0">
                <a:latin typeface="+mj-lt"/>
              </a:rPr>
              <a:t>Actuator is a device that modifies a physical quantity</a:t>
            </a:r>
          </a:p>
          <a:p>
            <a:pPr lvl="1"/>
            <a:r>
              <a:rPr lang="en-US" dirty="0">
                <a:latin typeface="+mj-lt"/>
              </a:rPr>
              <a:t>Light/LED</a:t>
            </a:r>
          </a:p>
          <a:p>
            <a:pPr lvl="1"/>
            <a:r>
              <a:rPr lang="en-US" dirty="0">
                <a:latin typeface="+mj-lt"/>
              </a:rPr>
              <a:t>Motor</a:t>
            </a:r>
          </a:p>
          <a:p>
            <a:pPr lvl="1"/>
            <a:r>
              <a:rPr lang="en-US" dirty="0">
                <a:latin typeface="+mj-lt"/>
              </a:rPr>
              <a:t>Speaker</a:t>
            </a:r>
          </a:p>
          <a:p>
            <a:pPr lvl="1"/>
            <a:r>
              <a:rPr lang="en-US" dirty="0">
                <a:latin typeface="+mj-lt"/>
              </a:rPr>
              <a:t>…….</a:t>
            </a:r>
          </a:p>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9</a:t>
            </a:fld>
            <a:endParaRPr lang="sv-SE" dirty="0"/>
          </a:p>
        </p:txBody>
      </p:sp>
      <p:pic>
        <p:nvPicPr>
          <p:cNvPr id="5" name="Picture 4" descr="A picture containing disk brake, wheel, lined, gear&#10;&#10;Description automatically generated">
            <a:extLst>
              <a:ext uri="{FF2B5EF4-FFF2-40B4-BE49-F238E27FC236}">
                <a16:creationId xmlns:a16="http://schemas.microsoft.com/office/drawing/2014/main" id="{3465AA67-18F6-EA12-0CAA-74356D4DC68B}"/>
              </a:ext>
            </a:extLst>
          </p:cNvPr>
          <p:cNvPicPr>
            <a:picLocks noChangeAspect="1"/>
          </p:cNvPicPr>
          <p:nvPr/>
        </p:nvPicPr>
        <p:blipFill>
          <a:blip r:embed="rId3"/>
          <a:stretch>
            <a:fillRect/>
          </a:stretch>
        </p:blipFill>
        <p:spPr>
          <a:xfrm>
            <a:off x="1272770" y="4389364"/>
            <a:ext cx="2274828" cy="1516551"/>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C5921A83-6B83-E778-F42E-D38F23001850}"/>
              </a:ext>
            </a:extLst>
          </p:cNvPr>
          <p:cNvPicPr>
            <a:picLocks noChangeAspect="1"/>
          </p:cNvPicPr>
          <p:nvPr/>
        </p:nvPicPr>
        <p:blipFill>
          <a:blip r:embed="rId4"/>
          <a:stretch>
            <a:fillRect/>
          </a:stretch>
        </p:blipFill>
        <p:spPr>
          <a:xfrm>
            <a:off x="3821172" y="4428455"/>
            <a:ext cx="4264820" cy="1492687"/>
          </a:xfrm>
          <a:prstGeom prst="rect">
            <a:avLst/>
          </a:prstGeom>
        </p:spPr>
      </p:pic>
      <p:pic>
        <p:nvPicPr>
          <p:cNvPr id="10" name="Picture 9" descr="A picture containing indoor, different, arranged, several&#10;&#10;Description automatically generated">
            <a:extLst>
              <a:ext uri="{FF2B5EF4-FFF2-40B4-BE49-F238E27FC236}">
                <a16:creationId xmlns:a16="http://schemas.microsoft.com/office/drawing/2014/main" id="{7DC74F39-1FEE-798A-FB2B-D8949AAEE9AB}"/>
              </a:ext>
            </a:extLst>
          </p:cNvPr>
          <p:cNvPicPr>
            <a:picLocks noChangeAspect="1"/>
          </p:cNvPicPr>
          <p:nvPr/>
        </p:nvPicPr>
        <p:blipFill>
          <a:blip r:embed="rId5"/>
          <a:stretch>
            <a:fillRect/>
          </a:stretch>
        </p:blipFill>
        <p:spPr>
          <a:xfrm>
            <a:off x="8484099" y="3894489"/>
            <a:ext cx="3143016" cy="2095344"/>
          </a:xfrm>
          <a:prstGeom prst="rect">
            <a:avLst/>
          </a:prstGeom>
        </p:spPr>
      </p:pic>
    </p:spTree>
    <p:extLst>
      <p:ext uri="{BB962C8B-B14F-4D97-AF65-F5344CB8AC3E}">
        <p14:creationId xmlns:p14="http://schemas.microsoft.com/office/powerpoint/2010/main" val="327328869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34726" cy="1325563"/>
          </a:xfrm>
        </p:spPr>
        <p:txBody>
          <a:bodyPr>
            <a:normAutofit/>
          </a:bodyPr>
          <a:lstStyle/>
          <a:p>
            <a:r>
              <a:rPr lang="en-US" sz="4000" dirty="0" err="1"/>
              <a:t>LoRea</a:t>
            </a:r>
            <a:r>
              <a:rPr lang="en-US" sz="4000" dirty="0"/>
              <a:t> achieved the highest demonstrated range</a:t>
            </a:r>
          </a:p>
        </p:txBody>
      </p:sp>
      <p:sp>
        <p:nvSpPr>
          <p:cNvPr id="3" name="Content Placeholder 2"/>
          <p:cNvSpPr>
            <a:spLocks noGrp="1"/>
          </p:cNvSpPr>
          <p:nvPr>
            <p:ph idx="1"/>
          </p:nvPr>
        </p:nvSpPr>
        <p:spPr/>
        <p:txBody>
          <a:bodyPr/>
          <a:lstStyle/>
          <a:p>
            <a:r>
              <a:rPr lang="en-US" dirty="0">
                <a:latin typeface="+mj-lt"/>
                <a:ea typeface="Calibri Light" charset="0"/>
                <a:cs typeface="Calibri Light" charset="0"/>
              </a:rPr>
              <a:t>Receive up to a distance of 3.4 kilometers from tag </a:t>
            </a:r>
          </a:p>
          <a:p>
            <a:r>
              <a:rPr lang="en-US" dirty="0">
                <a:latin typeface="+mj-lt"/>
                <a:ea typeface="Calibri Light" charset="0"/>
                <a:cs typeface="Calibri Light" charset="0"/>
              </a:rPr>
              <a:t>Highest demonstrated range. Outperforms leading labs/universities</a:t>
            </a:r>
          </a:p>
        </p:txBody>
      </p:sp>
      <p:sp>
        <p:nvSpPr>
          <p:cNvPr id="4" name="Slide Number Placeholder 3"/>
          <p:cNvSpPr>
            <a:spLocks noGrp="1"/>
          </p:cNvSpPr>
          <p:nvPr>
            <p:ph type="sldNum" sz="quarter" idx="12"/>
          </p:nvPr>
        </p:nvSpPr>
        <p:spPr/>
        <p:txBody>
          <a:bodyPr/>
          <a:lstStyle/>
          <a:p>
            <a:fld id="{F3251276-10E0-6347-83FD-341D002F38DE}" type="slidenum">
              <a:rPr lang="en-US" smtClean="0"/>
              <a:t>90</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062" y="3060443"/>
            <a:ext cx="3399131" cy="2549348"/>
          </a:xfrm>
          <a:prstGeom prst="rect">
            <a:avLst/>
          </a:prstGeom>
        </p:spPr>
      </p:pic>
      <p:pic>
        <p:nvPicPr>
          <p:cNvPr id="8" name="Picture 7">
            <a:extLst>
              <a:ext uri="{FF2B5EF4-FFF2-40B4-BE49-F238E27FC236}">
                <a16:creationId xmlns:a16="http://schemas.microsoft.com/office/drawing/2014/main" id="{F823C41C-4489-294E-A424-DCB9D8C0C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329" y="3018278"/>
            <a:ext cx="1945342" cy="2597169"/>
          </a:xfrm>
          <a:prstGeom prst="rect">
            <a:avLst/>
          </a:prstGeom>
        </p:spPr>
      </p:pic>
      <p:sp>
        <p:nvSpPr>
          <p:cNvPr id="9" name="TextBox 8">
            <a:extLst>
              <a:ext uri="{FF2B5EF4-FFF2-40B4-BE49-F238E27FC236}">
                <a16:creationId xmlns:a16="http://schemas.microsoft.com/office/drawing/2014/main" id="{54B3166D-4482-F345-8801-42A262555080}"/>
              </a:ext>
            </a:extLst>
          </p:cNvPr>
          <p:cNvSpPr txBox="1"/>
          <p:nvPr/>
        </p:nvSpPr>
        <p:spPr>
          <a:xfrm>
            <a:off x="1014062" y="5727125"/>
            <a:ext cx="2543187" cy="584775"/>
          </a:xfrm>
          <a:prstGeom prst="rect">
            <a:avLst/>
          </a:prstGeom>
          <a:noFill/>
        </p:spPr>
        <p:txBody>
          <a:bodyPr wrap="square" rtlCol="0">
            <a:spAutoFit/>
          </a:bodyPr>
          <a:lstStyle/>
          <a:p>
            <a:pPr algn="ctr"/>
            <a:r>
              <a:rPr lang="en-US" sz="1600" dirty="0">
                <a:latin typeface="+mj-lt"/>
              </a:rPr>
              <a:t>Experiment Setup</a:t>
            </a:r>
          </a:p>
          <a:p>
            <a:pPr algn="ctr"/>
            <a:r>
              <a:rPr lang="en-US" sz="1600" dirty="0">
                <a:latin typeface="+mj-lt"/>
              </a:rPr>
              <a:t>(On a small hill)</a:t>
            </a:r>
          </a:p>
        </p:txBody>
      </p:sp>
      <p:sp>
        <p:nvSpPr>
          <p:cNvPr id="10" name="TextBox 9">
            <a:extLst>
              <a:ext uri="{FF2B5EF4-FFF2-40B4-BE49-F238E27FC236}">
                <a16:creationId xmlns:a16="http://schemas.microsoft.com/office/drawing/2014/main" id="{EA79BA5C-CA38-E14C-9818-BCF373F9C886}"/>
              </a:ext>
            </a:extLst>
          </p:cNvPr>
          <p:cNvSpPr txBox="1"/>
          <p:nvPr/>
        </p:nvSpPr>
        <p:spPr>
          <a:xfrm>
            <a:off x="4588935" y="5705383"/>
            <a:ext cx="3291807" cy="584775"/>
          </a:xfrm>
          <a:prstGeom prst="rect">
            <a:avLst/>
          </a:prstGeom>
          <a:noFill/>
        </p:spPr>
        <p:txBody>
          <a:bodyPr wrap="square" rtlCol="0">
            <a:spAutoFit/>
          </a:bodyPr>
          <a:lstStyle/>
          <a:p>
            <a:pPr algn="ctr"/>
            <a:r>
              <a:rPr lang="en-US" sz="1600" dirty="0">
                <a:latin typeface="+mj-lt"/>
              </a:rPr>
              <a:t>Receiving backscatter transmissions kilometers away from setup</a:t>
            </a:r>
          </a:p>
        </p:txBody>
      </p:sp>
      <p:sp>
        <p:nvSpPr>
          <p:cNvPr id="7" name="Footer Placeholder 6">
            <a:extLst>
              <a:ext uri="{FF2B5EF4-FFF2-40B4-BE49-F238E27FC236}">
                <a16:creationId xmlns:a16="http://schemas.microsoft.com/office/drawing/2014/main" id="{D1DF1B35-AB90-4D24-815B-6164F049948F}"/>
              </a:ext>
            </a:extLst>
          </p:cNvPr>
          <p:cNvSpPr>
            <a:spLocks noGrp="1"/>
          </p:cNvSpPr>
          <p:nvPr>
            <p:ph type="ftr" sz="quarter" idx="11"/>
          </p:nvPr>
        </p:nvSpPr>
        <p:spPr/>
        <p:txBody>
          <a:bodyPr/>
          <a:lstStyle/>
          <a:p>
            <a:r>
              <a:rPr lang="sv-SE" dirty="0" err="1"/>
              <a:t>ambujv@nus.edu.sg</a:t>
            </a:r>
            <a:endParaRPr lang="sv-SE" dirty="0"/>
          </a:p>
        </p:txBody>
      </p:sp>
      <p:sp>
        <p:nvSpPr>
          <p:cNvPr id="12" name="TextBox 11">
            <a:extLst>
              <a:ext uri="{FF2B5EF4-FFF2-40B4-BE49-F238E27FC236}">
                <a16:creationId xmlns:a16="http://schemas.microsoft.com/office/drawing/2014/main" id="{0E0DED11-603D-CA05-4D76-D3067E0BE742}"/>
              </a:ext>
            </a:extLst>
          </p:cNvPr>
          <p:cNvSpPr txBox="1"/>
          <p:nvPr/>
        </p:nvSpPr>
        <p:spPr>
          <a:xfrm>
            <a:off x="8060551" y="5789399"/>
            <a:ext cx="2876275" cy="276999"/>
          </a:xfrm>
          <a:prstGeom prst="rect">
            <a:avLst/>
          </a:prstGeom>
          <a:noFill/>
        </p:spPr>
        <p:txBody>
          <a:bodyPr wrap="square" rtlCol="0">
            <a:spAutoFit/>
          </a:bodyPr>
          <a:lstStyle/>
          <a:p>
            <a:pPr algn="ctr"/>
            <a:r>
              <a:rPr lang="en-US" sz="1200" dirty="0">
                <a:latin typeface="+mj-lt"/>
              </a:rPr>
              <a:t>Experiment setup video</a:t>
            </a:r>
          </a:p>
        </p:txBody>
      </p:sp>
      <p:pic>
        <p:nvPicPr>
          <p:cNvPr id="5" name="Online Media 4" descr="Experiment setup for LoRea">
            <a:hlinkClick r:id="" action="ppaction://media"/>
            <a:extLst>
              <a:ext uri="{FF2B5EF4-FFF2-40B4-BE49-F238E27FC236}">
                <a16:creationId xmlns:a16="http://schemas.microsoft.com/office/drawing/2014/main" id="{8F2B5785-07A7-62CC-3628-33D39EFBD7DF}"/>
              </a:ext>
            </a:extLst>
          </p:cNvPr>
          <p:cNvPicPr>
            <a:picLocks noRot="1" noChangeAspect="1"/>
          </p:cNvPicPr>
          <p:nvPr>
            <a:videoFile r:link="rId1"/>
          </p:nvPr>
        </p:nvPicPr>
        <p:blipFill>
          <a:blip r:embed="rId6"/>
          <a:stretch>
            <a:fillRect/>
          </a:stretch>
        </p:blipFill>
        <p:spPr>
          <a:xfrm>
            <a:off x="7459644" y="3270886"/>
            <a:ext cx="4070018" cy="2299560"/>
          </a:xfrm>
          <a:prstGeom prst="rect">
            <a:avLst/>
          </a:prstGeom>
        </p:spPr>
      </p:pic>
    </p:spTree>
    <p:extLst>
      <p:ext uri="{BB962C8B-B14F-4D97-AF65-F5344CB8AC3E}">
        <p14:creationId xmlns:p14="http://schemas.microsoft.com/office/powerpoint/2010/main" val="32971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t>LoRea</a:t>
            </a:r>
            <a:r>
              <a:rPr lang="en-US" sz="4000" dirty="0"/>
              <a:t> bridges the energy asymmetry between communication (TX), sensing and processing</a:t>
            </a: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91</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
        <p:nvSpPr>
          <p:cNvPr id="6" name="Footer Placeholder 5">
            <a:extLst>
              <a:ext uri="{FF2B5EF4-FFF2-40B4-BE49-F238E27FC236}">
                <a16:creationId xmlns:a16="http://schemas.microsoft.com/office/drawing/2014/main" id="{28F7735C-FED0-4802-BB4D-3E7626F5DE9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42456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Let’s look at the battery-life again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4065934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lstStyle/>
          <a:p>
            <a:r>
              <a:rPr lang="en-US" dirty="0"/>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93</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1383057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752" y="3134188"/>
            <a:ext cx="10934496" cy="1258094"/>
          </a:xfrm>
        </p:spPr>
        <p:txBody>
          <a:bodyPr>
            <a:normAutofit fontScale="92500" lnSpcReduction="20000"/>
          </a:bodyPr>
          <a:lstStyle/>
          <a:p>
            <a:pPr marL="0" indent="0" algn="ctr">
              <a:buNone/>
            </a:pPr>
            <a:r>
              <a:rPr lang="en-US" sz="5200" dirty="0"/>
              <a:t>Low-Power Transmissions Enables Battery-free Devices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594687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640" y="254318"/>
            <a:ext cx="7128792" cy="850106"/>
          </a:xfrm>
        </p:spPr>
        <p:txBody>
          <a:bodyPr/>
          <a:lstStyle/>
          <a:p>
            <a:r>
              <a:rPr lang="en-US" dirty="0"/>
              <a:t>Energy Harvesting</a:t>
            </a:r>
            <a:endParaRPr lang="en-SG" dirty="0"/>
          </a:p>
        </p:txBody>
      </p:sp>
      <p:sp>
        <p:nvSpPr>
          <p:cNvPr id="5" name="Content Placeholder 4"/>
          <p:cNvSpPr>
            <a:spLocks noGrp="1"/>
          </p:cNvSpPr>
          <p:nvPr>
            <p:ph sz="quarter" idx="1"/>
          </p:nvPr>
        </p:nvSpPr>
        <p:spPr>
          <a:xfrm>
            <a:off x="1346704" y="1104424"/>
            <a:ext cx="9798816" cy="5348962"/>
          </a:xfrm>
        </p:spPr>
        <p:txBody>
          <a:bodyPr>
            <a:noAutofit/>
          </a:bodyPr>
          <a:lstStyle/>
          <a:p>
            <a:r>
              <a:rPr lang="en-US" sz="2400" dirty="0">
                <a:latin typeface="+mj-lt"/>
              </a:rPr>
              <a:t>Batteries/Capacitors can potentially be recharged by environmental effects </a:t>
            </a:r>
          </a:p>
          <a:p>
            <a:r>
              <a:rPr lang="en-US" sz="2400" dirty="0">
                <a:latin typeface="+mj-lt"/>
              </a:rPr>
              <a:t>Some examples</a:t>
            </a:r>
          </a:p>
          <a:p>
            <a:pPr lvl="1"/>
            <a:r>
              <a:rPr lang="en-US" sz="2400" b="1" dirty="0">
                <a:latin typeface="+mj-lt"/>
              </a:rPr>
              <a:t>Solar</a:t>
            </a:r>
            <a:r>
              <a:rPr lang="en-US" sz="2400" dirty="0">
                <a:latin typeface="+mj-lt"/>
              </a:rPr>
              <a:t> : solar cell</a:t>
            </a:r>
          </a:p>
          <a:p>
            <a:pPr lvl="1"/>
            <a:r>
              <a:rPr lang="en-US" sz="2400" b="1" dirty="0">
                <a:latin typeface="+mj-lt"/>
              </a:rPr>
              <a:t>Wind</a:t>
            </a:r>
            <a:r>
              <a:rPr lang="en-US" sz="2400" dirty="0">
                <a:latin typeface="+mj-lt"/>
              </a:rPr>
              <a:t>: m</a:t>
            </a:r>
            <a:r>
              <a:rPr lang="en-SG" sz="2400" dirty="0" err="1">
                <a:latin typeface="+mj-lt"/>
              </a:rPr>
              <a:t>icro</a:t>
            </a:r>
            <a:r>
              <a:rPr lang="en-SG" sz="2400" dirty="0">
                <a:latin typeface="+mj-lt"/>
              </a:rPr>
              <a:t> wind turbine can be used to harvest wind energy readily available in the environment in the form of kinetic</a:t>
            </a:r>
          </a:p>
          <a:p>
            <a:pPr lvl="1"/>
            <a:r>
              <a:rPr lang="en-US" sz="2400" b="1" dirty="0">
                <a:latin typeface="+mj-lt"/>
              </a:rPr>
              <a:t>Thermal</a:t>
            </a:r>
            <a:r>
              <a:rPr lang="en-US" sz="2400" dirty="0">
                <a:latin typeface="+mj-lt"/>
              </a:rPr>
              <a:t>:  </a:t>
            </a:r>
            <a:r>
              <a:rPr lang="en-SG" sz="2400" dirty="0">
                <a:latin typeface="+mj-lt"/>
              </a:rPr>
              <a:t>capture energy from industrial equipment, structures, and even the human body.</a:t>
            </a:r>
          </a:p>
          <a:p>
            <a:pPr lvl="1"/>
            <a:r>
              <a:rPr lang="en-US" sz="2400" b="1" dirty="0">
                <a:latin typeface="+mj-lt"/>
              </a:rPr>
              <a:t>Vibration</a:t>
            </a:r>
            <a:r>
              <a:rPr lang="en-US" sz="2400" dirty="0">
                <a:latin typeface="+mj-lt"/>
              </a:rPr>
              <a:t>:  </a:t>
            </a:r>
            <a:r>
              <a:rPr lang="en-SG" sz="2400" dirty="0">
                <a:latin typeface="+mj-lt"/>
              </a:rPr>
              <a:t>vibration from engines can stimulate piezoelectric materials, as can the heel of a shoe.</a:t>
            </a:r>
            <a:endParaRPr lang="en-US" sz="2400" dirty="0">
              <a:latin typeface="+mj-lt"/>
            </a:endParaRPr>
          </a:p>
          <a:p>
            <a:pPr lvl="1"/>
            <a:r>
              <a:rPr lang="en-US" sz="2400" b="1" dirty="0">
                <a:latin typeface="+mj-lt"/>
              </a:rPr>
              <a:t>Kinetic</a:t>
            </a:r>
            <a:r>
              <a:rPr lang="en-US" sz="2400" dirty="0">
                <a:latin typeface="+mj-lt"/>
              </a:rPr>
              <a:t>: translate movement to change in electromagnetic flux</a:t>
            </a:r>
          </a:p>
          <a:p>
            <a:pPr lvl="1"/>
            <a:r>
              <a:rPr lang="en-SG" sz="2400" b="1" dirty="0">
                <a:latin typeface="+mj-lt"/>
              </a:rPr>
              <a:t>R</a:t>
            </a:r>
            <a:r>
              <a:rPr lang="en-US" sz="2400" b="1" dirty="0" err="1">
                <a:latin typeface="+mj-lt"/>
              </a:rPr>
              <a:t>adio</a:t>
            </a:r>
            <a:r>
              <a:rPr lang="en-US" sz="2400" b="1" dirty="0">
                <a:latin typeface="+mj-lt"/>
              </a:rPr>
              <a:t> Frequency (RF)</a:t>
            </a:r>
            <a:r>
              <a:rPr lang="en-SG" sz="2400" dirty="0">
                <a:latin typeface="+mj-lt"/>
              </a:rPr>
              <a:t>: convert ambient RF signal into energy (</a:t>
            </a:r>
            <a:r>
              <a:rPr lang="en-SG" sz="2400" dirty="0">
                <a:latin typeface="+mj-lt"/>
                <a:hlinkClick r:id="rId2"/>
              </a:rPr>
              <a:t>demo video</a:t>
            </a:r>
            <a:r>
              <a:rPr lang="en-SG" sz="2400" dirty="0">
                <a:latin typeface="+mj-lt"/>
              </a:rPr>
              <a:t>)</a:t>
            </a:r>
            <a:endParaRPr lang="en-SG" sz="2400" u="sng" dirty="0">
              <a:latin typeface="+mj-lt"/>
            </a:endParaRPr>
          </a:p>
        </p:txBody>
      </p:sp>
      <p:sp>
        <p:nvSpPr>
          <p:cNvPr id="3" name="Slide Number Placeholder 2"/>
          <p:cNvSpPr>
            <a:spLocks noGrp="1"/>
          </p:cNvSpPr>
          <p:nvPr>
            <p:ph type="sldNum" sz="quarter" idx="12"/>
          </p:nvPr>
        </p:nvSpPr>
        <p:spPr/>
        <p:txBody>
          <a:bodyPr/>
          <a:lstStyle/>
          <a:p>
            <a:fld id="{5C6FAEEE-D619-4E65-A0EF-E650D0B3166A}" type="slidenum">
              <a:rPr lang="en-US" smtClean="0"/>
              <a:t>95</a:t>
            </a:fld>
            <a:endParaRPr lang="en-US"/>
          </a:p>
        </p:txBody>
      </p:sp>
    </p:spTree>
    <p:extLst>
      <p:ext uri="{BB962C8B-B14F-4D97-AF65-F5344CB8AC3E}">
        <p14:creationId xmlns:p14="http://schemas.microsoft.com/office/powerpoint/2010/main" val="41030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blinds(horizontal)">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linds(horizontal)">
                                      <p:cBhvr>
                                        <p:cTn id="33" dur="500"/>
                                        <p:tgtEl>
                                          <p:spTgt spid="5">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blinds(horizontal)">
                                      <p:cBhvr>
                                        <p:cTn id="3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descr="Image"/>
          <p:cNvPicPr>
            <a:picLocks noChangeAspect="1"/>
          </p:cNvPicPr>
          <p:nvPr/>
        </p:nvPicPr>
        <p:blipFill>
          <a:blip r:embed="rId3"/>
          <a:stretch>
            <a:fillRect/>
          </a:stretch>
        </p:blipFill>
        <p:spPr>
          <a:xfrm>
            <a:off x="2499788" y="2123733"/>
            <a:ext cx="1778997" cy="874250"/>
          </a:xfrm>
          <a:prstGeom prst="rect">
            <a:avLst/>
          </a:prstGeom>
          <a:ln w="12700">
            <a:miter lim="400000"/>
          </a:ln>
        </p:spPr>
      </p:pic>
      <p:pic>
        <p:nvPicPr>
          <p:cNvPr id="51" name="Image" descr="Image"/>
          <p:cNvPicPr>
            <a:picLocks noChangeAspect="1"/>
          </p:cNvPicPr>
          <p:nvPr/>
        </p:nvPicPr>
        <p:blipFill>
          <a:blip r:embed="rId4"/>
          <a:srcRect l="7152" t="11117" r="5905" b="8625"/>
          <a:stretch>
            <a:fillRect/>
          </a:stretch>
        </p:blipFill>
        <p:spPr>
          <a:xfrm>
            <a:off x="5292329" y="2054514"/>
            <a:ext cx="1428011" cy="943469"/>
          </a:xfrm>
          <a:custGeom>
            <a:avLst/>
            <a:gdLst/>
            <a:ahLst/>
            <a:cxnLst>
              <a:cxn ang="0">
                <a:pos x="wd2" y="hd2"/>
              </a:cxn>
              <a:cxn ang="5400000">
                <a:pos x="wd2" y="hd2"/>
              </a:cxn>
              <a:cxn ang="10800000">
                <a:pos x="wd2" y="hd2"/>
              </a:cxn>
              <a:cxn ang="16200000">
                <a:pos x="wd2" y="hd2"/>
              </a:cxn>
            </a:cxnLst>
            <a:rect l="0" t="0" r="r" b="b"/>
            <a:pathLst>
              <a:path w="21575" h="21573" extrusionOk="0">
                <a:moveTo>
                  <a:pt x="13947" y="6"/>
                </a:moveTo>
                <a:cubicBezTo>
                  <a:pt x="13695" y="38"/>
                  <a:pt x="13353" y="208"/>
                  <a:pt x="12709" y="544"/>
                </a:cubicBezTo>
                <a:cubicBezTo>
                  <a:pt x="12062" y="880"/>
                  <a:pt x="10663" y="1608"/>
                  <a:pt x="9599" y="2162"/>
                </a:cubicBezTo>
                <a:cubicBezTo>
                  <a:pt x="8535" y="2717"/>
                  <a:pt x="6646" y="3690"/>
                  <a:pt x="5399" y="4324"/>
                </a:cubicBezTo>
                <a:cubicBezTo>
                  <a:pt x="4055" y="5007"/>
                  <a:pt x="3072" y="5563"/>
                  <a:pt x="2986" y="5686"/>
                </a:cubicBezTo>
                <a:cubicBezTo>
                  <a:pt x="2762" y="6004"/>
                  <a:pt x="2580" y="6735"/>
                  <a:pt x="2370" y="8185"/>
                </a:cubicBezTo>
                <a:cubicBezTo>
                  <a:pt x="2265" y="8914"/>
                  <a:pt x="2137" y="9567"/>
                  <a:pt x="2086" y="9640"/>
                </a:cubicBezTo>
                <a:cubicBezTo>
                  <a:pt x="2035" y="9712"/>
                  <a:pt x="1559" y="9987"/>
                  <a:pt x="1027" y="10249"/>
                </a:cubicBezTo>
                <a:cubicBezTo>
                  <a:pt x="495" y="10512"/>
                  <a:pt x="34" y="10762"/>
                  <a:pt x="5" y="10802"/>
                </a:cubicBezTo>
                <a:cubicBezTo>
                  <a:pt x="-25" y="10843"/>
                  <a:pt x="97" y="11019"/>
                  <a:pt x="275" y="11192"/>
                </a:cubicBezTo>
                <a:cubicBezTo>
                  <a:pt x="649" y="11553"/>
                  <a:pt x="843" y="11841"/>
                  <a:pt x="983" y="12247"/>
                </a:cubicBezTo>
                <a:cubicBezTo>
                  <a:pt x="1070" y="12500"/>
                  <a:pt x="1070" y="12588"/>
                  <a:pt x="979" y="12989"/>
                </a:cubicBezTo>
                <a:lnTo>
                  <a:pt x="874" y="13445"/>
                </a:lnTo>
                <a:lnTo>
                  <a:pt x="1067" y="13676"/>
                </a:lnTo>
                <a:cubicBezTo>
                  <a:pt x="1289" y="13945"/>
                  <a:pt x="2099" y="14641"/>
                  <a:pt x="3061" y="15386"/>
                </a:cubicBezTo>
                <a:cubicBezTo>
                  <a:pt x="3732" y="15906"/>
                  <a:pt x="6041" y="17368"/>
                  <a:pt x="6377" y="17486"/>
                </a:cubicBezTo>
                <a:cubicBezTo>
                  <a:pt x="6476" y="17521"/>
                  <a:pt x="6643" y="17602"/>
                  <a:pt x="6746" y="17665"/>
                </a:cubicBezTo>
                <a:cubicBezTo>
                  <a:pt x="6848" y="17729"/>
                  <a:pt x="7006" y="17798"/>
                  <a:pt x="7098" y="17819"/>
                </a:cubicBezTo>
                <a:cubicBezTo>
                  <a:pt x="7580" y="17932"/>
                  <a:pt x="8595" y="18432"/>
                  <a:pt x="9203" y="18854"/>
                </a:cubicBezTo>
                <a:cubicBezTo>
                  <a:pt x="9420" y="19005"/>
                  <a:pt x="10629" y="20096"/>
                  <a:pt x="12001" y="21384"/>
                </a:cubicBezTo>
                <a:cubicBezTo>
                  <a:pt x="12111" y="21487"/>
                  <a:pt x="12209" y="21572"/>
                  <a:pt x="12218" y="21573"/>
                </a:cubicBezTo>
                <a:cubicBezTo>
                  <a:pt x="12227" y="21574"/>
                  <a:pt x="13395" y="20656"/>
                  <a:pt x="14817" y="19530"/>
                </a:cubicBezTo>
                <a:cubicBezTo>
                  <a:pt x="16239" y="18403"/>
                  <a:pt x="18138" y="16901"/>
                  <a:pt x="19037" y="16190"/>
                </a:cubicBezTo>
                <a:cubicBezTo>
                  <a:pt x="19936" y="15480"/>
                  <a:pt x="20876" y="14729"/>
                  <a:pt x="21125" y="14526"/>
                </a:cubicBezTo>
                <a:lnTo>
                  <a:pt x="21575" y="14157"/>
                </a:lnTo>
                <a:lnTo>
                  <a:pt x="20594" y="13425"/>
                </a:lnTo>
                <a:cubicBezTo>
                  <a:pt x="19745" y="12793"/>
                  <a:pt x="19548" y="12602"/>
                  <a:pt x="19169" y="12026"/>
                </a:cubicBezTo>
                <a:cubicBezTo>
                  <a:pt x="18585" y="11140"/>
                  <a:pt x="18192" y="9959"/>
                  <a:pt x="17572" y="7233"/>
                </a:cubicBezTo>
                <a:cubicBezTo>
                  <a:pt x="16988" y="4668"/>
                  <a:pt x="16526" y="3167"/>
                  <a:pt x="15984" y="2085"/>
                </a:cubicBezTo>
                <a:cubicBezTo>
                  <a:pt x="15530" y="1178"/>
                  <a:pt x="15140" y="655"/>
                  <a:pt x="14658" y="298"/>
                </a:cubicBezTo>
                <a:cubicBezTo>
                  <a:pt x="14366" y="82"/>
                  <a:pt x="14200" y="-26"/>
                  <a:pt x="13947" y="6"/>
                </a:cubicBezTo>
                <a:close/>
              </a:path>
            </a:pathLst>
          </a:custGeom>
          <a:ln w="12700">
            <a:miter lim="400000"/>
          </a:ln>
        </p:spPr>
      </p:pic>
      <p:pic>
        <p:nvPicPr>
          <p:cNvPr id="52" name="Image" descr="Image"/>
          <p:cNvPicPr>
            <a:picLocks noChangeAspect="1"/>
          </p:cNvPicPr>
          <p:nvPr/>
        </p:nvPicPr>
        <p:blipFill>
          <a:blip r:embed="rId5"/>
          <a:srcRect l="42" t="53005" r="72690" b="22823"/>
          <a:stretch>
            <a:fillRect/>
          </a:stretch>
        </p:blipFill>
        <p:spPr>
          <a:xfrm>
            <a:off x="5406338" y="3742526"/>
            <a:ext cx="1199996" cy="1063758"/>
          </a:xfrm>
          <a:custGeom>
            <a:avLst/>
            <a:gdLst/>
            <a:ahLst/>
            <a:cxnLst>
              <a:cxn ang="0">
                <a:pos x="wd2" y="hd2"/>
              </a:cxn>
              <a:cxn ang="5400000">
                <a:pos x="wd2" y="hd2"/>
              </a:cxn>
              <a:cxn ang="10800000">
                <a:pos x="wd2" y="hd2"/>
              </a:cxn>
              <a:cxn ang="16200000">
                <a:pos x="wd2" y="hd2"/>
              </a:cxn>
            </a:cxnLst>
            <a:rect l="0" t="0" r="r" b="b"/>
            <a:pathLst>
              <a:path w="21600" h="21600" extrusionOk="0">
                <a:moveTo>
                  <a:pt x="12499" y="0"/>
                </a:moveTo>
                <a:cubicBezTo>
                  <a:pt x="11886" y="641"/>
                  <a:pt x="10417" y="2049"/>
                  <a:pt x="10172" y="2201"/>
                </a:cubicBezTo>
                <a:cubicBezTo>
                  <a:pt x="10063" y="2268"/>
                  <a:pt x="9855" y="2189"/>
                  <a:pt x="9518" y="1953"/>
                </a:cubicBezTo>
                <a:cubicBezTo>
                  <a:pt x="9246" y="1762"/>
                  <a:pt x="8986" y="1624"/>
                  <a:pt x="8939" y="1643"/>
                </a:cubicBezTo>
                <a:cubicBezTo>
                  <a:pt x="8891" y="1663"/>
                  <a:pt x="8511" y="2041"/>
                  <a:pt x="8095" y="2484"/>
                </a:cubicBezTo>
                <a:cubicBezTo>
                  <a:pt x="5688" y="5048"/>
                  <a:pt x="4653" y="6136"/>
                  <a:pt x="3214" y="7611"/>
                </a:cubicBezTo>
                <a:cubicBezTo>
                  <a:pt x="2591" y="8251"/>
                  <a:pt x="1604" y="9294"/>
                  <a:pt x="1023" y="9931"/>
                </a:cubicBezTo>
                <a:lnTo>
                  <a:pt x="0" y="11050"/>
                </a:lnTo>
                <a:lnTo>
                  <a:pt x="210" y="11306"/>
                </a:lnTo>
                <a:cubicBezTo>
                  <a:pt x="344" y="11469"/>
                  <a:pt x="601" y="11692"/>
                  <a:pt x="779" y="11795"/>
                </a:cubicBezTo>
                <a:cubicBezTo>
                  <a:pt x="1053" y="11955"/>
                  <a:pt x="1101" y="12047"/>
                  <a:pt x="1101" y="12411"/>
                </a:cubicBezTo>
                <a:cubicBezTo>
                  <a:pt x="1101" y="12758"/>
                  <a:pt x="1015" y="12935"/>
                  <a:pt x="660" y="13347"/>
                </a:cubicBezTo>
                <a:cubicBezTo>
                  <a:pt x="234" y="13841"/>
                  <a:pt x="230" y="13862"/>
                  <a:pt x="430" y="14027"/>
                </a:cubicBezTo>
                <a:cubicBezTo>
                  <a:pt x="751" y="14290"/>
                  <a:pt x="2763" y="15756"/>
                  <a:pt x="5121" y="17443"/>
                </a:cubicBezTo>
                <a:cubicBezTo>
                  <a:pt x="5774" y="17909"/>
                  <a:pt x="6612" y="18511"/>
                  <a:pt x="6981" y="18780"/>
                </a:cubicBezTo>
                <a:cubicBezTo>
                  <a:pt x="7350" y="19049"/>
                  <a:pt x="8215" y="19674"/>
                  <a:pt x="8905" y="20167"/>
                </a:cubicBezTo>
                <a:cubicBezTo>
                  <a:pt x="9595" y="20660"/>
                  <a:pt x="10215" y="21136"/>
                  <a:pt x="10283" y="21229"/>
                </a:cubicBezTo>
                <a:cubicBezTo>
                  <a:pt x="10352" y="21322"/>
                  <a:pt x="10453" y="21401"/>
                  <a:pt x="10504" y="21401"/>
                </a:cubicBezTo>
                <a:cubicBezTo>
                  <a:pt x="10607" y="21401"/>
                  <a:pt x="11101" y="20888"/>
                  <a:pt x="14819" y="16942"/>
                </a:cubicBezTo>
                <a:cubicBezTo>
                  <a:pt x="19056" y="12446"/>
                  <a:pt x="19578" y="11847"/>
                  <a:pt x="19442" y="11662"/>
                </a:cubicBezTo>
                <a:cubicBezTo>
                  <a:pt x="19378" y="11574"/>
                  <a:pt x="19032" y="11317"/>
                  <a:pt x="18670" y="11088"/>
                </a:cubicBezTo>
                <a:cubicBezTo>
                  <a:pt x="18207" y="10796"/>
                  <a:pt x="18038" y="10632"/>
                  <a:pt x="18108" y="10538"/>
                </a:cubicBezTo>
                <a:cubicBezTo>
                  <a:pt x="18517" y="9988"/>
                  <a:pt x="19974" y="8344"/>
                  <a:pt x="19974" y="8433"/>
                </a:cubicBezTo>
                <a:cubicBezTo>
                  <a:pt x="19974" y="8494"/>
                  <a:pt x="20069" y="8372"/>
                  <a:pt x="20181" y="8165"/>
                </a:cubicBezTo>
                <a:cubicBezTo>
                  <a:pt x="20324" y="7900"/>
                  <a:pt x="20432" y="7811"/>
                  <a:pt x="20553" y="7864"/>
                </a:cubicBezTo>
                <a:cubicBezTo>
                  <a:pt x="20673" y="7915"/>
                  <a:pt x="20711" y="7890"/>
                  <a:pt x="20675" y="7776"/>
                </a:cubicBezTo>
                <a:cubicBezTo>
                  <a:pt x="20626" y="7618"/>
                  <a:pt x="21390" y="6600"/>
                  <a:pt x="21600" y="6519"/>
                </a:cubicBezTo>
                <a:lnTo>
                  <a:pt x="21600" y="4211"/>
                </a:lnTo>
                <a:cubicBezTo>
                  <a:pt x="21503" y="4311"/>
                  <a:pt x="21402" y="4401"/>
                  <a:pt x="21319" y="4448"/>
                </a:cubicBezTo>
                <a:cubicBezTo>
                  <a:pt x="21177" y="4527"/>
                  <a:pt x="21075" y="4630"/>
                  <a:pt x="21092" y="4681"/>
                </a:cubicBezTo>
                <a:cubicBezTo>
                  <a:pt x="21109" y="4731"/>
                  <a:pt x="20882" y="5084"/>
                  <a:pt x="20587" y="5468"/>
                </a:cubicBezTo>
                <a:cubicBezTo>
                  <a:pt x="20118" y="6079"/>
                  <a:pt x="20015" y="6161"/>
                  <a:pt x="19751" y="6114"/>
                </a:cubicBezTo>
                <a:cubicBezTo>
                  <a:pt x="19495" y="6068"/>
                  <a:pt x="19468" y="6087"/>
                  <a:pt x="19574" y="6232"/>
                </a:cubicBezTo>
                <a:cubicBezTo>
                  <a:pt x="19675" y="6369"/>
                  <a:pt x="19661" y="6459"/>
                  <a:pt x="19503" y="6698"/>
                </a:cubicBezTo>
                <a:cubicBezTo>
                  <a:pt x="19395" y="6862"/>
                  <a:pt x="19260" y="6989"/>
                  <a:pt x="19205" y="6977"/>
                </a:cubicBezTo>
                <a:cubicBezTo>
                  <a:pt x="19151" y="6966"/>
                  <a:pt x="19079" y="7040"/>
                  <a:pt x="19046" y="7145"/>
                </a:cubicBezTo>
                <a:cubicBezTo>
                  <a:pt x="19013" y="7251"/>
                  <a:pt x="18944" y="7348"/>
                  <a:pt x="18890" y="7359"/>
                </a:cubicBezTo>
                <a:cubicBezTo>
                  <a:pt x="18836" y="7370"/>
                  <a:pt x="18677" y="7522"/>
                  <a:pt x="18535" y="7695"/>
                </a:cubicBezTo>
                <a:lnTo>
                  <a:pt x="18274" y="8009"/>
                </a:lnTo>
                <a:lnTo>
                  <a:pt x="17810" y="7707"/>
                </a:lnTo>
                <a:cubicBezTo>
                  <a:pt x="17554" y="7538"/>
                  <a:pt x="16677" y="6931"/>
                  <a:pt x="15859" y="6358"/>
                </a:cubicBezTo>
                <a:cubicBezTo>
                  <a:pt x="14170" y="5176"/>
                  <a:pt x="13859" y="4962"/>
                  <a:pt x="13427" y="4688"/>
                </a:cubicBezTo>
                <a:cubicBezTo>
                  <a:pt x="12880" y="4342"/>
                  <a:pt x="11431" y="3254"/>
                  <a:pt x="11371" y="3145"/>
                </a:cubicBezTo>
                <a:cubicBezTo>
                  <a:pt x="11296" y="3008"/>
                  <a:pt x="12287" y="2066"/>
                  <a:pt x="12387" y="2178"/>
                </a:cubicBezTo>
                <a:cubicBezTo>
                  <a:pt x="12428" y="2224"/>
                  <a:pt x="12450" y="2202"/>
                  <a:pt x="12431" y="2132"/>
                </a:cubicBezTo>
                <a:cubicBezTo>
                  <a:pt x="12384" y="1961"/>
                  <a:pt x="13482" y="910"/>
                  <a:pt x="13613" y="1001"/>
                </a:cubicBezTo>
                <a:cubicBezTo>
                  <a:pt x="13670" y="1041"/>
                  <a:pt x="13687" y="1018"/>
                  <a:pt x="13650" y="951"/>
                </a:cubicBezTo>
                <a:cubicBezTo>
                  <a:pt x="13604" y="868"/>
                  <a:pt x="14063" y="391"/>
                  <a:pt x="14494" y="0"/>
                </a:cubicBezTo>
                <a:lnTo>
                  <a:pt x="12499" y="0"/>
                </a:lnTo>
                <a:close/>
                <a:moveTo>
                  <a:pt x="20042" y="21050"/>
                </a:moveTo>
                <a:cubicBezTo>
                  <a:pt x="19949" y="21078"/>
                  <a:pt x="19878" y="21119"/>
                  <a:pt x="19812" y="21164"/>
                </a:cubicBezTo>
                <a:cubicBezTo>
                  <a:pt x="19968" y="21339"/>
                  <a:pt x="20058" y="21309"/>
                  <a:pt x="20042" y="21084"/>
                </a:cubicBezTo>
                <a:cubicBezTo>
                  <a:pt x="20041" y="21070"/>
                  <a:pt x="20051" y="21063"/>
                  <a:pt x="20052" y="21050"/>
                </a:cubicBezTo>
                <a:cubicBezTo>
                  <a:pt x="20049" y="21051"/>
                  <a:pt x="20045" y="21049"/>
                  <a:pt x="20042" y="21050"/>
                </a:cubicBezTo>
                <a:close/>
                <a:moveTo>
                  <a:pt x="21136" y="21547"/>
                </a:moveTo>
                <a:cubicBezTo>
                  <a:pt x="20980" y="21573"/>
                  <a:pt x="21108" y="21600"/>
                  <a:pt x="21420" y="21600"/>
                </a:cubicBezTo>
                <a:cubicBezTo>
                  <a:pt x="21508" y="21600"/>
                  <a:pt x="21544" y="21596"/>
                  <a:pt x="21600" y="21592"/>
                </a:cubicBezTo>
                <a:lnTo>
                  <a:pt x="21600" y="21547"/>
                </a:lnTo>
                <a:cubicBezTo>
                  <a:pt x="21449" y="21533"/>
                  <a:pt x="21263" y="21525"/>
                  <a:pt x="21136" y="21547"/>
                </a:cubicBezTo>
                <a:close/>
              </a:path>
            </a:pathLst>
          </a:custGeom>
          <a:ln w="12700">
            <a:miter lim="400000"/>
          </a:ln>
        </p:spPr>
      </p:pic>
      <p:sp>
        <p:nvSpPr>
          <p:cNvPr id="54" name="𝜇W"/>
          <p:cNvSpPr txBox="1"/>
          <p:nvPr/>
        </p:nvSpPr>
        <p:spPr>
          <a:xfrm>
            <a:off x="5581539" y="4785901"/>
            <a:ext cx="849593" cy="90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nSpc>
                <a:spcPts val="7200"/>
              </a:lnSpc>
              <a:defRPr sz="6000">
                <a:solidFill>
                  <a:srgbClr val="AB1837"/>
                </a:solidFill>
              </a:defRPr>
            </a:lvl1pPr>
          </a:lstStyle>
          <a:p>
            <a:r>
              <a:rPr sz="4219" dirty="0"/>
              <a:t>𝜇W</a:t>
            </a:r>
          </a:p>
        </p:txBody>
      </p:sp>
      <p:sp>
        <p:nvSpPr>
          <p:cNvPr id="15" name="TextBox 14">
            <a:extLst>
              <a:ext uri="{FF2B5EF4-FFF2-40B4-BE49-F238E27FC236}">
                <a16:creationId xmlns:a16="http://schemas.microsoft.com/office/drawing/2014/main" id="{22A7CCCF-E02B-4A1E-BF06-AB01A761F11E}"/>
              </a:ext>
            </a:extLst>
          </p:cNvPr>
          <p:cNvSpPr txBox="1"/>
          <p:nvPr/>
        </p:nvSpPr>
        <p:spPr>
          <a:xfrm>
            <a:off x="2418521" y="5835957"/>
            <a:ext cx="7354956" cy="646331"/>
          </a:xfrm>
          <a:prstGeom prst="rect">
            <a:avLst/>
          </a:prstGeom>
          <a:noFill/>
        </p:spPr>
        <p:txBody>
          <a:bodyPr wrap="square">
            <a:spAutoFit/>
          </a:bodyPr>
          <a:lstStyle/>
          <a:p>
            <a:pPr algn="ctr"/>
            <a:r>
              <a:rPr lang="en-GB" b="1" dirty="0">
                <a:latin typeface="+mj-lt"/>
              </a:rPr>
              <a:t>Energy harvester </a:t>
            </a:r>
          </a:p>
          <a:p>
            <a:pPr algn="ctr"/>
            <a:r>
              <a:rPr lang="en-SE" dirty="0">
                <a:latin typeface="+mj-lt"/>
              </a:rPr>
              <a:t>Microwatts of </a:t>
            </a:r>
            <a:r>
              <a:rPr lang="en-GB" dirty="0">
                <a:latin typeface="+mj-lt"/>
              </a:rPr>
              <a:t>power</a:t>
            </a:r>
            <a:r>
              <a:rPr lang="en-SE" dirty="0">
                <a:latin typeface="+mj-lt"/>
              </a:rPr>
              <a:t> available to harvest from ambient sources</a:t>
            </a:r>
          </a:p>
        </p:txBody>
      </p:sp>
      <p:sp>
        <p:nvSpPr>
          <p:cNvPr id="4" name="Slide Number Placeholder 3">
            <a:extLst>
              <a:ext uri="{FF2B5EF4-FFF2-40B4-BE49-F238E27FC236}">
                <a16:creationId xmlns:a16="http://schemas.microsoft.com/office/drawing/2014/main" id="{A2DA5E02-8D3B-40F3-84B3-05CDF3D99F42}"/>
              </a:ext>
            </a:extLst>
          </p:cNvPr>
          <p:cNvSpPr>
            <a:spLocks noGrp="1"/>
          </p:cNvSpPr>
          <p:nvPr>
            <p:ph type="sldNum" sz="quarter" idx="2"/>
          </p:nvPr>
        </p:nvSpPr>
        <p:spPr/>
        <p:txBody>
          <a:bodyPr/>
          <a:lstStyle/>
          <a:p>
            <a:fld id="{86CB4B4D-7CA3-9044-876B-883B54F8677D}" type="slidenum">
              <a:rPr lang="en-SE" smtClean="0"/>
              <a:t>96</a:t>
            </a:fld>
            <a:endParaRPr lang="en-SE"/>
          </a:p>
        </p:txBody>
      </p:sp>
      <p:sp>
        <p:nvSpPr>
          <p:cNvPr id="18" name="Title 1">
            <a:extLst>
              <a:ext uri="{FF2B5EF4-FFF2-40B4-BE49-F238E27FC236}">
                <a16:creationId xmlns:a16="http://schemas.microsoft.com/office/drawing/2014/main" id="{58E5D7F8-8B48-4C94-B8C8-DCC900B2A1D6}"/>
              </a:ext>
            </a:extLst>
          </p:cNvPr>
          <p:cNvSpPr>
            <a:spLocks noGrp="1"/>
          </p:cNvSpPr>
          <p:nvPr>
            <p:ph type="title"/>
          </p:nvPr>
        </p:nvSpPr>
        <p:spPr>
          <a:xfrm>
            <a:off x="377686" y="375074"/>
            <a:ext cx="11436627" cy="1325563"/>
          </a:xfrm>
        </p:spPr>
        <p:txBody>
          <a:bodyPr>
            <a:noAutofit/>
          </a:bodyPr>
          <a:lstStyle/>
          <a:p>
            <a:r>
              <a:rPr lang="en-US" dirty="0"/>
              <a:t>What's next? Transmissions on harvested energy</a:t>
            </a:r>
          </a:p>
        </p:txBody>
      </p:sp>
      <p:pic>
        <p:nvPicPr>
          <p:cNvPr id="3" name="Picture 2">
            <a:extLst>
              <a:ext uri="{FF2B5EF4-FFF2-40B4-BE49-F238E27FC236}">
                <a16:creationId xmlns:a16="http://schemas.microsoft.com/office/drawing/2014/main" id="{585A54DD-47E9-9250-5847-A8B762070E82}"/>
              </a:ext>
            </a:extLst>
          </p:cNvPr>
          <p:cNvPicPr>
            <a:picLocks noChangeAspect="1"/>
          </p:cNvPicPr>
          <p:nvPr/>
        </p:nvPicPr>
        <p:blipFill>
          <a:blip r:embed="rId6"/>
          <a:stretch>
            <a:fillRect/>
          </a:stretch>
        </p:blipFill>
        <p:spPr>
          <a:xfrm>
            <a:off x="7733884" y="1754670"/>
            <a:ext cx="1753431" cy="1168954"/>
          </a:xfrm>
          <a:prstGeom prst="rect">
            <a:avLst/>
          </a:prstGeom>
        </p:spPr>
      </p:pic>
    </p:spTree>
    <p:extLst>
      <p:ext uri="{BB962C8B-B14F-4D97-AF65-F5344CB8AC3E}">
        <p14:creationId xmlns:p14="http://schemas.microsoft.com/office/powerpoint/2010/main" val="1748644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Demo: Gesture recognition</a:t>
            </a:r>
            <a:endParaRPr lang="en-US" sz="4000" dirty="0">
              <a:solidFill>
                <a:srgbClr val="7030A0"/>
              </a:solidFill>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97</a:t>
            </a:fld>
            <a:endParaRPr lang="en-US"/>
          </a:p>
        </p:txBody>
      </p:sp>
      <p:sp>
        <p:nvSpPr>
          <p:cNvPr id="8" name="TextBox 7">
            <a:extLst>
              <a:ext uri="{FF2B5EF4-FFF2-40B4-BE49-F238E27FC236}">
                <a16:creationId xmlns:a16="http://schemas.microsoft.com/office/drawing/2014/main" id="{50C7E9A8-F8CE-B002-56AD-35144A12A78A}"/>
              </a:ext>
            </a:extLst>
          </p:cNvPr>
          <p:cNvSpPr txBox="1"/>
          <p:nvPr/>
        </p:nvSpPr>
        <p:spPr>
          <a:xfrm>
            <a:off x="974350" y="6136700"/>
            <a:ext cx="9676399" cy="584775"/>
          </a:xfrm>
          <a:prstGeom prst="rect">
            <a:avLst/>
          </a:prstGeom>
          <a:noFill/>
        </p:spPr>
        <p:txBody>
          <a:bodyPr wrap="square" rtlCol="0">
            <a:spAutoFit/>
          </a:bodyPr>
          <a:lstStyle/>
          <a:p>
            <a:pPr algn="ctr"/>
            <a:r>
              <a:rPr lang="en-US" sz="1600" dirty="0">
                <a:latin typeface="+mj-lt"/>
                <a:ea typeface="Calibri" charset="0"/>
                <a:cs typeface="Calibri" charset="0"/>
              </a:rPr>
              <a:t>Varshney  et al. “Battery-free Visible Light Sensing”</a:t>
            </a:r>
            <a:r>
              <a:rPr lang="sv-SE" sz="1600" dirty="0">
                <a:latin typeface="+mj-lt"/>
                <a:ea typeface="Calibri" charset="0"/>
                <a:cs typeface="Calibri" charset="0"/>
              </a:rPr>
              <a:t> </a:t>
            </a:r>
            <a:r>
              <a:rPr lang="en-US" sz="1600" dirty="0">
                <a:latin typeface="+mj-lt"/>
                <a:ea typeface="Calibri" charset="0"/>
                <a:cs typeface="Calibri" charset="0"/>
              </a:rPr>
              <a:t>ACM VLCS 2017 </a:t>
            </a:r>
            <a:r>
              <a:rPr lang="en-US" sz="1600" b="1" dirty="0">
                <a:latin typeface="+mj-lt"/>
                <a:ea typeface="Calibri" charset="0"/>
                <a:cs typeface="Calibri" charset="0"/>
              </a:rPr>
              <a:t>(Best Paper)  </a:t>
            </a:r>
          </a:p>
          <a:p>
            <a:pPr algn="ctr"/>
            <a:r>
              <a:rPr lang="en-US" sz="1600" dirty="0">
                <a:latin typeface="+mj-lt"/>
                <a:ea typeface="Calibri" charset="0"/>
                <a:cs typeface="Calibri" charset="0"/>
              </a:rPr>
              <a:t>ACM Mobicom 2017  SRC (Graduate winner)</a:t>
            </a:r>
          </a:p>
        </p:txBody>
      </p:sp>
      <p:pic>
        <p:nvPicPr>
          <p:cNvPr id="3" name="Online Media 2" descr="Battery-free Visible Light Sensing">
            <a:hlinkClick r:id="" action="ppaction://media"/>
            <a:extLst>
              <a:ext uri="{FF2B5EF4-FFF2-40B4-BE49-F238E27FC236}">
                <a16:creationId xmlns:a16="http://schemas.microsoft.com/office/drawing/2014/main" id="{481CBB36-B774-5F02-5BF8-27A868114416}"/>
              </a:ext>
            </a:extLst>
          </p:cNvPr>
          <p:cNvPicPr>
            <a:picLocks noRot="1" noChangeAspect="1"/>
          </p:cNvPicPr>
          <p:nvPr>
            <a:videoFile r:link="rId1"/>
          </p:nvPr>
        </p:nvPicPr>
        <p:blipFill>
          <a:blip r:embed="rId3"/>
          <a:stretch>
            <a:fillRect/>
          </a:stretch>
        </p:blipFill>
        <p:spPr>
          <a:xfrm>
            <a:off x="2031649" y="1434160"/>
            <a:ext cx="8128701" cy="4592715"/>
          </a:xfrm>
          <a:prstGeom prst="rect">
            <a:avLst/>
          </a:prstGeom>
        </p:spPr>
      </p:pic>
    </p:spTree>
    <p:extLst>
      <p:ext uri="{BB962C8B-B14F-4D97-AF65-F5344CB8AC3E}">
        <p14:creationId xmlns:p14="http://schemas.microsoft.com/office/powerpoint/2010/main" val="575896368"/>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p:bldLst>
  </p:timing>
  <p:extLst>
    <p:ext uri="{E180D4A7-C9FB-4DFB-919C-405C955672EB}">
      <p14:showEvtLst xmlns:p14="http://schemas.microsoft.com/office/powerpoint/2010/main">
        <p14:playEvt time="37824" objId="5"/>
        <p14:stopEvt time="66940" objId="5"/>
      </p14:showEvtLst>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7329"/>
          </a:xfrm>
        </p:spPr>
        <p:txBody>
          <a:bodyPr>
            <a:normAutofit/>
          </a:bodyPr>
          <a:lstStyle/>
          <a:p>
            <a:r>
              <a:rPr lang="en-US" dirty="0"/>
              <a:t>Demo: Battery-free Cellphone</a:t>
            </a:r>
          </a:p>
        </p:txBody>
      </p:sp>
      <p:sp>
        <p:nvSpPr>
          <p:cNvPr id="4" name="Slide Number Placeholder 3"/>
          <p:cNvSpPr>
            <a:spLocks noGrp="1"/>
          </p:cNvSpPr>
          <p:nvPr>
            <p:ph type="sldNum" sz="quarter" idx="12"/>
          </p:nvPr>
        </p:nvSpPr>
        <p:spPr/>
        <p:txBody>
          <a:bodyPr/>
          <a:lstStyle/>
          <a:p>
            <a:fld id="{B404913F-DF0B-FF42-954B-082342E2B409}" type="slidenum">
              <a:rPr lang="en-US" smtClean="0"/>
              <a:t>98</a:t>
            </a:fld>
            <a:endParaRPr lang="en-US"/>
          </a:p>
        </p:txBody>
      </p:sp>
      <p:sp>
        <p:nvSpPr>
          <p:cNvPr id="10" name="TextBox 9">
            <a:extLst>
              <a:ext uri="{FF2B5EF4-FFF2-40B4-BE49-F238E27FC236}">
                <a16:creationId xmlns:a16="http://schemas.microsoft.com/office/drawing/2014/main" id="{F090A3C8-542E-7E14-6DDE-1F09A766FF45}"/>
              </a:ext>
            </a:extLst>
          </p:cNvPr>
          <p:cNvSpPr txBox="1"/>
          <p:nvPr/>
        </p:nvSpPr>
        <p:spPr>
          <a:xfrm>
            <a:off x="6774287" y="5988937"/>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3" name="TextBox 12">
            <a:extLst>
              <a:ext uri="{FF2B5EF4-FFF2-40B4-BE49-F238E27FC236}">
                <a16:creationId xmlns:a16="http://schemas.microsoft.com/office/drawing/2014/main" id="{24745E26-F943-FB94-09CC-9C82060D8F7E}"/>
              </a:ext>
            </a:extLst>
          </p:cNvPr>
          <p:cNvSpPr txBox="1"/>
          <p:nvPr/>
        </p:nvSpPr>
        <p:spPr>
          <a:xfrm>
            <a:off x="3644453" y="6401426"/>
            <a:ext cx="4714204" cy="369332"/>
          </a:xfrm>
          <a:prstGeom prst="rect">
            <a:avLst/>
          </a:prstGeom>
          <a:noFill/>
        </p:spPr>
        <p:txBody>
          <a:bodyPr wrap="square">
            <a:spAutoFit/>
          </a:bodyPr>
          <a:lstStyle/>
          <a:p>
            <a:r>
              <a:rPr lang="en-US" dirty="0">
                <a:latin typeface="+mj-lt"/>
              </a:rPr>
              <a:t>Battery-free Cellphone, IMWUT/UBICOMP 2018</a:t>
            </a:r>
          </a:p>
        </p:txBody>
      </p:sp>
      <p:pic>
        <p:nvPicPr>
          <p:cNvPr id="5" name="Online Media 4" descr="Battery-free Cellphone">
            <a:hlinkClick r:id="" action="ppaction://media"/>
            <a:extLst>
              <a:ext uri="{FF2B5EF4-FFF2-40B4-BE49-F238E27FC236}">
                <a16:creationId xmlns:a16="http://schemas.microsoft.com/office/drawing/2014/main" id="{B8A467F3-D47C-3CCE-A8DA-774A5AA96DDB}"/>
              </a:ext>
            </a:extLst>
          </p:cNvPr>
          <p:cNvPicPr>
            <a:picLocks noRot="1" noChangeAspect="1"/>
          </p:cNvPicPr>
          <p:nvPr>
            <a:videoFile r:link="rId1"/>
          </p:nvPr>
        </p:nvPicPr>
        <p:blipFill>
          <a:blip r:embed="rId3"/>
          <a:stretch>
            <a:fillRect/>
          </a:stretch>
        </p:blipFill>
        <p:spPr>
          <a:xfrm>
            <a:off x="1943363" y="1296457"/>
            <a:ext cx="8305274" cy="4692480"/>
          </a:xfrm>
          <a:prstGeom prst="rect">
            <a:avLst/>
          </a:prstGeom>
        </p:spPr>
      </p:pic>
    </p:spTree>
    <p:extLst>
      <p:ext uri="{BB962C8B-B14F-4D97-AF65-F5344CB8AC3E}">
        <p14:creationId xmlns:p14="http://schemas.microsoft.com/office/powerpoint/2010/main" val="2150465661"/>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37824" objId="5"/>
        <p14:stopEvt time="66940" objId="5"/>
      </p14:showEvtLst>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11" y="3111748"/>
            <a:ext cx="11773378" cy="1258094"/>
          </a:xfrm>
        </p:spPr>
        <p:txBody>
          <a:bodyPr>
            <a:normAutofit/>
          </a:bodyPr>
          <a:lstStyle/>
          <a:p>
            <a:pPr marL="0" indent="0" algn="ctr">
              <a:buNone/>
            </a:pPr>
            <a:r>
              <a:rPr lang="en-US" sz="5400" dirty="0">
                <a:latin typeface="+mj-lt"/>
              </a:rPr>
              <a:t>Wireless communication using Light?</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9380226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38967</TotalTime>
  <Words>7641</Words>
  <Application>Microsoft Macintosh PowerPoint</Application>
  <PresentationFormat>Widescreen</PresentationFormat>
  <Paragraphs>1051</Paragraphs>
  <Slides>108</Slides>
  <Notes>65</Notes>
  <HiddenSlides>0</HiddenSlides>
  <MMClips>8</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108</vt:i4>
      </vt:variant>
    </vt:vector>
  </HeadingPairs>
  <TitlesOfParts>
    <vt:vector size="119" baseType="lpstr">
      <vt:lpstr>Arial</vt:lpstr>
      <vt:lpstr>Calibri</vt:lpstr>
      <vt:lpstr>Calibri Light</vt:lpstr>
      <vt:lpstr>Cambria Math</vt:lpstr>
      <vt:lpstr>Consolas</vt:lpstr>
      <vt:lpstr>Helvetica Light</vt:lpstr>
      <vt:lpstr>Seravek Light</vt:lpstr>
      <vt:lpstr>Tahoma</vt:lpstr>
      <vt:lpstr>Times New Roman</vt:lpstr>
      <vt:lpstr>Wingdings</vt:lpstr>
      <vt:lpstr>Office Theme</vt:lpstr>
      <vt:lpstr>Wireless Networking</vt:lpstr>
      <vt:lpstr>PowerPoint Presentation</vt:lpstr>
      <vt:lpstr>PowerPoint Presentation</vt:lpstr>
      <vt:lpstr>Assignment 1</vt:lpstr>
      <vt:lpstr>Assignment 1</vt:lpstr>
      <vt:lpstr>Learning Objective for Today’s Lecture</vt:lpstr>
      <vt:lpstr>PowerPoint Presentation</vt:lpstr>
      <vt:lpstr>Four major components of IoT device</vt:lpstr>
      <vt:lpstr>Definitions: What are actuator?</vt:lpstr>
      <vt:lpstr>Definitions: What are sensors?</vt:lpstr>
      <vt:lpstr>Different forms of sensing: Active vs Passive</vt:lpstr>
      <vt:lpstr>Active sensing: Ultrasound sensor</vt:lpstr>
      <vt:lpstr>Sensors transform physical phenomenon into an electric signal</vt:lpstr>
      <vt:lpstr>Example: Resistive temperature sensors</vt:lpstr>
      <vt:lpstr>Motion sensing: acceleration</vt:lpstr>
      <vt:lpstr>Generating voltage via piezoelectric effect</vt:lpstr>
      <vt:lpstr>Motion sensing: accelerometers</vt:lpstr>
      <vt:lpstr>Passive Infrared (PIR) sensor</vt:lpstr>
      <vt:lpstr>Even more types of sensors</vt:lpstr>
      <vt:lpstr>Sensors  on SensorTag (CC2650)</vt:lpstr>
      <vt:lpstr>Sensors  on SensorTag (CC2650)</vt:lpstr>
      <vt:lpstr>Sensing Reading and Processing</vt:lpstr>
      <vt:lpstr>PowerPoint Presentation</vt:lpstr>
      <vt:lpstr>Terms/Units (Quick Revision)</vt:lpstr>
      <vt:lpstr>How do you measure battery life?</vt:lpstr>
      <vt:lpstr>What is the capacity of the battery?</vt:lpstr>
      <vt:lpstr>Expected lifespan of a battery in an IoT devices?</vt:lpstr>
      <vt:lpstr>Expected lifespan of a battery in an IoT devices?</vt:lpstr>
      <vt:lpstr>Energy Characteristics of LCD Display [4]</vt:lpstr>
      <vt:lpstr>Energy Characteristics of OLED Display [4]</vt:lpstr>
      <vt:lpstr>Wirelessly Powered Display</vt:lpstr>
      <vt:lpstr>PowerPoint Presentation</vt:lpstr>
      <vt:lpstr>Energy consumption for wireless networking</vt:lpstr>
      <vt:lpstr>PowerPoint Presentation</vt:lpstr>
      <vt:lpstr>Wi-Fi power consumption on a Samsung Galaxy S4</vt:lpstr>
      <vt:lpstr>“Classic” Bluetooth power consumption and timing</vt:lpstr>
      <vt:lpstr>“Classic” Bluetooth power consumption and timing</vt:lpstr>
      <vt:lpstr>Bluetooth Low Energy (BLE)</vt:lpstr>
      <vt:lpstr>Bluetooth Low Energy (CC2640)</vt:lpstr>
      <vt:lpstr>Current Consumption (MICA2 Sensor node)</vt:lpstr>
      <vt:lpstr>Example of Different Radio States </vt:lpstr>
      <vt:lpstr>Cellular Network: 3G/4G Radio State</vt:lpstr>
      <vt:lpstr>Cellular “Tail” Behavior</vt:lpstr>
      <vt:lpstr>Examples of Duty Cycling  (Network Interface)</vt:lpstr>
      <vt:lpstr>Examples of Duty Cycling  (Network Interface)</vt:lpstr>
      <vt:lpstr>Examples of Duty Cycling  (Network Interface)</vt:lpstr>
      <vt:lpstr>Power Modes of CC2650 Device </vt:lpstr>
      <vt:lpstr>Sensor Energy Characteristics</vt:lpstr>
      <vt:lpstr>PowerPoint Presentation</vt:lpstr>
      <vt:lpstr>PowerPoint Presentation</vt:lpstr>
      <vt:lpstr>Power measurement for mobile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Battery technology, capacity, and density</vt:lpstr>
      <vt:lpstr>PowerPoint Presentation</vt:lpstr>
      <vt:lpstr>Energy consumption/Lifetime for a IoT device </vt:lpstr>
      <vt:lpstr>Energy consumption/Lifetime for a IoT device  </vt:lpstr>
      <vt:lpstr>Energy consumption/Lifetime for a IoT device </vt:lpstr>
      <vt:lpstr>Energy consumption/Lifetime for a IoT device </vt:lpstr>
      <vt:lpstr>Energy consumption/Lifetime for a IoT device </vt:lpstr>
      <vt:lpstr>PowerPoint Presentation</vt:lpstr>
      <vt:lpstr>Review: What are Antennas?</vt:lpstr>
      <vt:lpstr>What happens if nothing ‘receives’ the wave?</vt:lpstr>
      <vt:lpstr>”Fixed end” and “Free end” in transmission</vt:lpstr>
      <vt:lpstr>Basics of backscatter communication</vt:lpstr>
      <vt:lpstr>PowerPoint Presentation</vt:lpstr>
      <vt:lpstr>Backscatter transmits at (up to) 10000x lower power consumption than conventional radios</vt:lpstr>
      <vt:lpstr>Backscatter radio designs</vt:lpstr>
      <vt:lpstr>Reflecting FM Signals for Transmissions</vt:lpstr>
      <vt:lpstr>Reflecting TV Signals for Transmissions</vt:lpstr>
      <vt:lpstr>Reflecting WiFi Signals for Transmissions</vt:lpstr>
      <vt:lpstr>Backscatter as a sensor: soil moisture</vt:lpstr>
      <vt:lpstr>Backscatter is not a new transmission mechanism</vt:lpstr>
      <vt:lpstr>RFID is everywhere nowadays</vt:lpstr>
      <vt:lpstr>Radio Frequency ID</vt:lpstr>
      <vt:lpstr>Let’s look at RFID standards to get a sense of the numbers</vt:lpstr>
      <vt:lpstr>RFID challenges</vt:lpstr>
      <vt:lpstr>PowerPoint Presentation</vt:lpstr>
      <vt:lpstr>Long range backscatter transmissions using  LoRea</vt:lpstr>
      <vt:lpstr>Design element #1: LoRea decouples the carrier signal generation and reception</vt:lpstr>
      <vt:lpstr>Design element #2: LoRea backscatters at a frequency offset from the carrier signal</vt:lpstr>
      <vt:lpstr>We ran out of space while performing experiments</vt:lpstr>
      <vt:lpstr>LoRea outperforms state-of-the-art systems</vt:lpstr>
      <vt:lpstr>We ran out of space while performing experiments</vt:lpstr>
      <vt:lpstr>LoRea achieved the highest demonstrated range</vt:lpstr>
      <vt:lpstr>LoRea bridges the energy asymmetry between communication (TX), sensing and processing</vt:lpstr>
      <vt:lpstr>PowerPoint Presentation</vt:lpstr>
      <vt:lpstr>What is the expected lifespan of a battery?</vt:lpstr>
      <vt:lpstr>PowerPoint Presentation</vt:lpstr>
      <vt:lpstr>Energy Harvesting</vt:lpstr>
      <vt:lpstr>What's next? Transmissions on harvested energy</vt:lpstr>
      <vt:lpstr>Demo: Gesture recognition</vt:lpstr>
      <vt:lpstr>Demo: Battery-free Cellphone</vt:lpstr>
      <vt:lpstr>PowerPoint Presentation</vt:lpstr>
      <vt:lpstr>EDISON : Communication through visible light</vt:lpstr>
      <vt:lpstr>Energy flow within the EDISON tag</vt:lpstr>
      <vt:lpstr>Overview of the Edison system</vt:lpstr>
      <vt:lpstr>PowerPoint Presentation</vt:lpstr>
      <vt:lpstr>Communication using inductive coupling</vt:lpstr>
      <vt:lpstr>Near Field Communication (NFC)</vt:lpstr>
      <vt:lpstr>Near Field Communication (NFC)</vt:lpstr>
      <vt:lpstr>Learning Objective for Today’s Lecture</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1166</cp:revision>
  <dcterms:created xsi:type="dcterms:W3CDTF">2020-02-17T19:00:36Z</dcterms:created>
  <dcterms:modified xsi:type="dcterms:W3CDTF">2023-02-07T09:50:24Z</dcterms:modified>
</cp:coreProperties>
</file>